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57" r:id="rId7"/>
    <p:sldId id="262" r:id="rId8"/>
    <p:sldId id="263" r:id="rId9"/>
    <p:sldId id="264" r:id="rId10"/>
    <p:sldId id="265" r:id="rId11"/>
    <p:sldId id="266" r:id="rId12"/>
    <p:sldId id="267" r:id="rId13"/>
    <p:sldId id="270"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323" autoAdjust="0"/>
  </p:normalViewPr>
  <p:slideViewPr>
    <p:cSldViewPr>
      <p:cViewPr varScale="1">
        <p:scale>
          <a:sx n="74" d="100"/>
          <a:sy n="74" d="100"/>
        </p:scale>
        <p:origin x="-8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2/21/2017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2/21/2017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35183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91" y="838200"/>
            <a:ext cx="7742236" cy="381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276600"/>
            <a:ext cx="533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75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additive="base">
                                        <p:cTn id="15" dur="500" fill="hold"/>
                                        <p:tgtEl>
                                          <p:spTgt spid="1027"/>
                                        </p:tgtEl>
                                        <p:attrNameLst>
                                          <p:attrName>ppt_x</p:attrName>
                                        </p:attrNameLst>
                                      </p:cBhvr>
                                      <p:tavLst>
                                        <p:tav tm="0">
                                          <p:val>
                                            <p:strVal val="#ppt_x"/>
                                          </p:val>
                                        </p:tav>
                                        <p:tav tm="100000">
                                          <p:val>
                                            <p:strVal val="#ppt_x"/>
                                          </p:val>
                                        </p:tav>
                                      </p:tavLst>
                                    </p:anim>
                                    <p:anim calcmode="lin" valueType="num">
                                      <p:cBhvr additive="base">
                                        <p:cTn id="1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1000" fill="hold"/>
                                        <p:tgtEl>
                                          <p:spTgt spid="1028"/>
                                        </p:tgtEl>
                                        <p:attrNameLst>
                                          <p:attrName>ppt_w</p:attrName>
                                        </p:attrNameLst>
                                      </p:cBhvr>
                                      <p:tavLst>
                                        <p:tav tm="0">
                                          <p:val>
                                            <p:fltVal val="0"/>
                                          </p:val>
                                        </p:tav>
                                        <p:tav tm="100000">
                                          <p:val>
                                            <p:strVal val="#ppt_w"/>
                                          </p:val>
                                        </p:tav>
                                      </p:tavLst>
                                    </p:anim>
                                    <p:anim calcmode="lin" valueType="num">
                                      <p:cBhvr>
                                        <p:cTn id="22" dur="1000" fill="hold"/>
                                        <p:tgtEl>
                                          <p:spTgt spid="1028"/>
                                        </p:tgtEl>
                                        <p:attrNameLst>
                                          <p:attrName>ppt_h</p:attrName>
                                        </p:attrNameLst>
                                      </p:cBhvr>
                                      <p:tavLst>
                                        <p:tav tm="0">
                                          <p:val>
                                            <p:fltVal val="0"/>
                                          </p:val>
                                        </p:tav>
                                        <p:tav tm="100000">
                                          <p:val>
                                            <p:strVal val="#ppt_h"/>
                                          </p:val>
                                        </p:tav>
                                      </p:tavLst>
                                    </p:anim>
                                    <p:anim calcmode="lin" valueType="num">
                                      <p:cBhvr>
                                        <p:cTn id="23" dur="1000" fill="hold"/>
                                        <p:tgtEl>
                                          <p:spTgt spid="1028"/>
                                        </p:tgtEl>
                                        <p:attrNameLst>
                                          <p:attrName>style.rotation</p:attrName>
                                        </p:attrNameLst>
                                      </p:cBhvr>
                                      <p:tavLst>
                                        <p:tav tm="0">
                                          <p:val>
                                            <p:fltVal val="90"/>
                                          </p:val>
                                        </p:tav>
                                        <p:tav tm="100000">
                                          <p:val>
                                            <p:fltVal val="0"/>
                                          </p:val>
                                        </p:tav>
                                      </p:tavLst>
                                    </p:anim>
                                    <p:animEffect transition="in" filter="fade">
                                      <p:cBhvr>
                                        <p:cTn id="2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803" y="1524000"/>
            <a:ext cx="8077200" cy="4247317"/>
          </a:xfrm>
          <a:prstGeom prst="rect">
            <a:avLst/>
          </a:prstGeom>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n-US" sz="2800" dirty="0" smtClean="0"/>
          </a:p>
          <a:p>
            <a:r>
              <a:rPr lang="as-IN" sz="2800" dirty="0" smtClean="0"/>
              <a:t>৮৬</a:t>
            </a:r>
            <a:endParaRPr lang="as-IN" sz="2800" dirty="0"/>
          </a:p>
          <a:p>
            <a:r>
              <a:rPr lang="ar-EG" sz="2800" dirty="0"/>
              <a:t>أُولَـئِكَ الَّذِينَ اشْتَرَوُاْ الْحَيَاةَ الدُّنْيَا بِالآَخِرَةِ فَلاَ يُخَفَّفُ عَنْهُمُ الْعَذَابُ وَلاَ هُمْ يُنصَرُونَ</a:t>
            </a:r>
          </a:p>
          <a:p>
            <a:r>
              <a:rPr lang="as-IN" sz="2800" dirty="0"/>
              <a:t>ওরাই আখেরাতের বিণিময়ে পার্থিব ক্রয় করে সুতরাং তাদের শাস্তি হালকা হবে না এবং তারা কোন সাহায্য প্রাপ্তও হবে না</a:t>
            </a:r>
            <a:r>
              <a:rPr lang="as-IN" sz="2800" dirty="0" smtClean="0"/>
              <a:t>।</a:t>
            </a:r>
            <a:endParaRPr lang="en-US" sz="2800" dirty="0" smtClean="0"/>
          </a:p>
          <a:p>
            <a:endParaRPr lang="en-US" sz="2800" dirty="0"/>
          </a:p>
          <a:p>
            <a:endParaRPr lang="as-IN" sz="2800" dirty="0"/>
          </a:p>
          <a:p>
            <a:endParaRPr lang="en-US" dirty="0"/>
          </a:p>
        </p:txBody>
      </p:sp>
    </p:spTree>
    <p:extLst>
      <p:ext uri="{BB962C8B-B14F-4D97-AF65-F5344CB8AC3E}">
        <p14:creationId xmlns:p14="http://schemas.microsoft.com/office/powerpoint/2010/main" val="384768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5867400"/>
          </a:xfrm>
        </p:spPr>
        <p:style>
          <a:lnRef idx="1">
            <a:schemeClr val="accent5"/>
          </a:lnRef>
          <a:fillRef idx="3">
            <a:schemeClr val="accent5"/>
          </a:fillRef>
          <a:effectRef idx="2">
            <a:schemeClr val="accent5"/>
          </a:effectRef>
          <a:fontRef idx="minor">
            <a:schemeClr val="lt1"/>
          </a:fontRef>
        </p:style>
        <p:txBody>
          <a:bodyPr>
            <a:normAutofit/>
          </a:bodyPr>
          <a:lstStyle/>
          <a:p>
            <a:r>
              <a:rPr lang="en-US" dirty="0" smtClean="0"/>
              <a:t> </a:t>
            </a:r>
            <a:r>
              <a:rPr lang="ar-EG" dirty="0" smtClean="0"/>
              <a:t>ميثاق</a:t>
            </a:r>
            <a:r>
              <a:rPr lang="ar-EG" sz="3200" dirty="0" smtClean="0"/>
              <a:t> </a:t>
            </a:r>
            <a:r>
              <a:rPr lang="bn-IN" sz="3200" dirty="0" smtClean="0">
                <a:latin typeface="SutonnyMJ" pitchFamily="2" charset="0"/>
              </a:rPr>
              <a:t>kãwU GKePb eûeP‡b </a:t>
            </a:r>
            <a:r>
              <a:rPr lang="ar-EG" sz="3200" dirty="0" smtClean="0"/>
              <a:t>مواثيق</a:t>
            </a:r>
            <a:r>
              <a:rPr lang="bn-IN" sz="3200" dirty="0" smtClean="0">
                <a:latin typeface="SutonnyMJ" pitchFamily="2" charset="0"/>
              </a:rPr>
              <a:t> A_© - A½xKvi, cÖwZkÖæwZ|</a:t>
            </a:r>
            <a:r>
              <a:rPr lang="ar-EG" sz="3200" dirty="0" smtClean="0">
                <a:latin typeface="SutonnyMJ" pitchFamily="2" charset="0"/>
              </a:rPr>
              <a:t/>
            </a:r>
            <a:br>
              <a:rPr lang="ar-EG" sz="3200" dirty="0" smtClean="0">
                <a:latin typeface="SutonnyMJ" pitchFamily="2" charset="0"/>
              </a:rPr>
            </a:br>
            <a:r>
              <a:rPr lang="ar-EG" sz="4000" b="1" dirty="0" smtClean="0">
                <a:solidFill>
                  <a:schemeClr val="tx1"/>
                </a:solidFill>
                <a:latin typeface="SutonnyMJ" pitchFamily="2" charset="0"/>
              </a:rPr>
              <a:t>لا تعبدون- </a:t>
            </a:r>
            <a:r>
              <a:rPr lang="ar-EG" sz="3200" u="sng" dirty="0" smtClean="0">
                <a:solidFill>
                  <a:srgbClr val="C00000"/>
                </a:solidFill>
                <a:latin typeface="SutonnyMJ" pitchFamily="2" charset="0"/>
              </a:rPr>
              <a:t>صيغة </a:t>
            </a:r>
            <a:r>
              <a:rPr lang="ar-EG" sz="3200" dirty="0" smtClean="0">
                <a:solidFill>
                  <a:schemeClr val="tx1"/>
                </a:solidFill>
                <a:latin typeface="SutonnyMJ" pitchFamily="2" charset="0"/>
              </a:rPr>
              <a:t>واحد مذكر غائب </a:t>
            </a:r>
            <a:r>
              <a:rPr lang="ar-EG" sz="3200" dirty="0" smtClean="0">
                <a:solidFill>
                  <a:srgbClr val="C00000"/>
                </a:solidFill>
                <a:latin typeface="SutonnyMJ" pitchFamily="2" charset="0"/>
              </a:rPr>
              <a:t>ب</a:t>
            </a:r>
            <a:r>
              <a:rPr lang="ar-EG" sz="3200" u="sng" dirty="0" smtClean="0">
                <a:solidFill>
                  <a:srgbClr val="C00000"/>
                </a:solidFill>
                <a:latin typeface="SutonnyMJ" pitchFamily="2" charset="0"/>
              </a:rPr>
              <a:t>حث </a:t>
            </a:r>
            <a:r>
              <a:rPr lang="ar-EG" sz="3200" dirty="0" smtClean="0">
                <a:latin typeface="SutonnyMJ" pitchFamily="2" charset="0"/>
              </a:rPr>
              <a:t> </a:t>
            </a:r>
            <a:r>
              <a:rPr lang="ar-EG" sz="3200" dirty="0" smtClean="0">
                <a:solidFill>
                  <a:schemeClr val="tx1"/>
                </a:solidFill>
                <a:latin typeface="SutonnyMJ" pitchFamily="2" charset="0"/>
              </a:rPr>
              <a:t>نفي فعل مضارع معروف </a:t>
            </a:r>
            <a:r>
              <a:rPr lang="ar-EG" sz="3200" u="sng" dirty="0" smtClean="0">
                <a:solidFill>
                  <a:srgbClr val="C00000"/>
                </a:solidFill>
                <a:latin typeface="SutonnyMJ" pitchFamily="2" charset="0"/>
              </a:rPr>
              <a:t>باب </a:t>
            </a:r>
            <a:r>
              <a:rPr lang="ar-EG" sz="3200" dirty="0" smtClean="0">
                <a:latin typeface="SutonnyMJ" pitchFamily="2" charset="0"/>
              </a:rPr>
              <a:t> </a:t>
            </a:r>
            <a:r>
              <a:rPr lang="bn-IN" sz="3200" dirty="0" smtClean="0">
                <a:latin typeface="SutonnyMJ" pitchFamily="2" charset="0"/>
              </a:rPr>
              <a:t/>
            </a:r>
            <a:br>
              <a:rPr lang="bn-IN" sz="3200" dirty="0" smtClean="0">
                <a:latin typeface="SutonnyMJ" pitchFamily="2" charset="0"/>
              </a:rPr>
            </a:br>
            <a:r>
              <a:rPr lang="ar-EG" sz="3200" dirty="0">
                <a:solidFill>
                  <a:schemeClr val="tx1"/>
                </a:solidFill>
                <a:latin typeface="SutonnyMJ" pitchFamily="2" charset="0"/>
              </a:rPr>
              <a:t>نصر</a:t>
            </a:r>
            <a:r>
              <a:rPr lang="ar-EG" sz="3200" dirty="0">
                <a:latin typeface="SutonnyMJ" pitchFamily="2" charset="0"/>
              </a:rPr>
              <a:t> </a:t>
            </a:r>
            <a:r>
              <a:rPr lang="ar-EG" sz="3200" u="sng" dirty="0">
                <a:solidFill>
                  <a:srgbClr val="C00000"/>
                </a:solidFill>
                <a:latin typeface="SutonnyMJ" pitchFamily="2" charset="0"/>
              </a:rPr>
              <a:t>مصدر</a:t>
            </a:r>
            <a:r>
              <a:rPr lang="ar-EG" sz="3200" dirty="0">
                <a:solidFill>
                  <a:srgbClr val="C00000"/>
                </a:solidFill>
                <a:latin typeface="SutonnyMJ" pitchFamily="2" charset="0"/>
              </a:rPr>
              <a:t> </a:t>
            </a:r>
            <a:r>
              <a:rPr lang="ar-EG" sz="3200" dirty="0">
                <a:solidFill>
                  <a:schemeClr val="tx1"/>
                </a:solidFill>
                <a:latin typeface="SutonnyMJ" pitchFamily="2" charset="0"/>
              </a:rPr>
              <a:t>العبادة </a:t>
            </a:r>
            <a:r>
              <a:rPr lang="ar-EG" sz="3200" u="sng" dirty="0">
                <a:solidFill>
                  <a:srgbClr val="FF0000"/>
                </a:solidFill>
                <a:latin typeface="SutonnyMJ" pitchFamily="2" charset="0"/>
              </a:rPr>
              <a:t>مادة </a:t>
            </a:r>
            <a:r>
              <a:rPr lang="ar-EG" sz="3200" dirty="0">
                <a:solidFill>
                  <a:schemeClr val="tx1"/>
                </a:solidFill>
                <a:latin typeface="SutonnyMJ" pitchFamily="2" charset="0"/>
              </a:rPr>
              <a:t>ع- ب- د </a:t>
            </a:r>
            <a:r>
              <a:rPr lang="ar-EG" sz="3200" u="sng" dirty="0">
                <a:solidFill>
                  <a:srgbClr val="FF0000"/>
                </a:solidFill>
                <a:latin typeface="SutonnyMJ" pitchFamily="2" charset="0"/>
              </a:rPr>
              <a:t>جنس</a:t>
            </a:r>
            <a:r>
              <a:rPr lang="ar-EG" sz="3200" dirty="0">
                <a:solidFill>
                  <a:srgbClr val="FF0000"/>
                </a:solidFill>
                <a:latin typeface="SutonnyMJ" pitchFamily="2" charset="0"/>
              </a:rPr>
              <a:t> </a:t>
            </a:r>
            <a:r>
              <a:rPr lang="ar-EG" sz="3200" dirty="0">
                <a:solidFill>
                  <a:schemeClr val="tx1"/>
                </a:solidFill>
                <a:latin typeface="SutonnyMJ" pitchFamily="2" charset="0"/>
              </a:rPr>
              <a:t>صحيح</a:t>
            </a:r>
            <a:r>
              <a:rPr lang="bn-IN" sz="3200" dirty="0">
                <a:latin typeface="SutonnyMJ" pitchFamily="2" charset="0"/>
              </a:rPr>
              <a:t/>
            </a:r>
            <a:br>
              <a:rPr lang="bn-IN" sz="3200" dirty="0">
                <a:latin typeface="SutonnyMJ" pitchFamily="2" charset="0"/>
              </a:rPr>
            </a:br>
            <a:r>
              <a:rPr lang="ar-EG" sz="3200" dirty="0">
                <a:solidFill>
                  <a:schemeClr val="tx1"/>
                </a:solidFill>
                <a:latin typeface="SutonnyMJ" pitchFamily="2" charset="0"/>
              </a:rPr>
              <a:t> </a:t>
            </a:r>
            <a:r>
              <a:rPr lang="ar-EG" sz="3200" u="sng" dirty="0" smtClean="0">
                <a:solidFill>
                  <a:srgbClr val="FF0000"/>
                </a:solidFill>
                <a:latin typeface="SutonnyMJ" pitchFamily="2" charset="0"/>
              </a:rPr>
              <a:t>معني</a:t>
            </a:r>
            <a:r>
              <a:rPr lang="ar-EG" sz="3200" dirty="0" smtClean="0">
                <a:solidFill>
                  <a:schemeClr val="tx1"/>
                </a:solidFill>
                <a:latin typeface="SutonnyMJ" pitchFamily="2" charset="0"/>
              </a:rPr>
              <a:t>   </a:t>
            </a:r>
            <a:r>
              <a:rPr lang="en-US" sz="3200" dirty="0" smtClean="0">
                <a:solidFill>
                  <a:schemeClr val="tx1"/>
                </a:solidFill>
                <a:latin typeface="SutonnyMJ" pitchFamily="2" charset="0"/>
              </a:rPr>
              <a:t>‡</a:t>
            </a:r>
            <a:r>
              <a:rPr lang="ar-EG" sz="3200" dirty="0" smtClean="0">
                <a:solidFill>
                  <a:schemeClr val="tx1"/>
                </a:solidFill>
                <a:latin typeface="SutonnyMJ" pitchFamily="2" charset="0"/>
              </a:rPr>
              <a:t>Zvgiv </a:t>
            </a:r>
            <a:r>
              <a:rPr lang="ar-EG" sz="3200" dirty="0">
                <a:solidFill>
                  <a:schemeClr val="tx1"/>
                </a:solidFill>
                <a:latin typeface="SutonnyMJ" pitchFamily="2" charset="0"/>
              </a:rPr>
              <a:t>Bev`Z Ki‡e bv </a:t>
            </a:r>
            <a:r>
              <a:rPr lang="en-US" sz="3200" dirty="0" smtClean="0">
                <a:solidFill>
                  <a:schemeClr val="tx1"/>
                </a:solidFill>
                <a:latin typeface="SutonnyMJ" pitchFamily="2" charset="0"/>
              </a:rPr>
              <a:t>|</a:t>
            </a:r>
            <a:r>
              <a:rPr lang="ar-EG" sz="3200" dirty="0" smtClean="0">
                <a:latin typeface="SutonnyMJ" pitchFamily="2" charset="0"/>
              </a:rPr>
              <a:t/>
            </a:r>
            <a:br>
              <a:rPr lang="ar-EG" sz="3200" dirty="0" smtClean="0">
                <a:latin typeface="SutonnyMJ" pitchFamily="2" charset="0"/>
              </a:rPr>
            </a:br>
            <a:r>
              <a:rPr lang="ar-EG" sz="4000" b="1" dirty="0" smtClean="0">
                <a:solidFill>
                  <a:schemeClr val="tx1"/>
                </a:solidFill>
                <a:latin typeface="SutonnyMJ" pitchFamily="2" charset="0"/>
              </a:rPr>
              <a:t>توليتم</a:t>
            </a:r>
            <a:r>
              <a:rPr lang="ar-EG" sz="3200" dirty="0" smtClean="0">
                <a:solidFill>
                  <a:schemeClr val="tx1"/>
                </a:solidFill>
                <a:latin typeface="SutonnyMJ" pitchFamily="2" charset="0"/>
              </a:rPr>
              <a:t>-</a:t>
            </a:r>
            <a:r>
              <a:rPr lang="ar-EG" sz="3200" u="sng" dirty="0" smtClean="0">
                <a:solidFill>
                  <a:srgbClr val="C00000"/>
                </a:solidFill>
                <a:latin typeface="SutonnyMJ" pitchFamily="2" charset="0"/>
              </a:rPr>
              <a:t>صيغة </a:t>
            </a:r>
            <a:r>
              <a:rPr lang="ar-EG" sz="3200" dirty="0" smtClean="0">
                <a:solidFill>
                  <a:schemeClr val="tx1"/>
                </a:solidFill>
                <a:latin typeface="SutonnyMJ" pitchFamily="2" charset="0"/>
              </a:rPr>
              <a:t>جمع </a:t>
            </a:r>
            <a:r>
              <a:rPr lang="ar-EG" sz="3200" dirty="0">
                <a:solidFill>
                  <a:schemeClr val="tx1"/>
                </a:solidFill>
                <a:latin typeface="SutonnyMJ" pitchFamily="2" charset="0"/>
              </a:rPr>
              <a:t>مذكر </a:t>
            </a:r>
            <a:r>
              <a:rPr lang="ar-EG" sz="3200" dirty="0" smtClean="0">
                <a:solidFill>
                  <a:schemeClr val="tx1"/>
                </a:solidFill>
                <a:latin typeface="SutonnyMJ" pitchFamily="2" charset="0"/>
              </a:rPr>
              <a:t>حاضر </a:t>
            </a:r>
            <a:r>
              <a:rPr lang="ar-EG" sz="3200" dirty="0" smtClean="0">
                <a:solidFill>
                  <a:srgbClr val="C00000"/>
                </a:solidFill>
                <a:latin typeface="SutonnyMJ" pitchFamily="2" charset="0"/>
              </a:rPr>
              <a:t>ب</a:t>
            </a:r>
            <a:r>
              <a:rPr lang="ar-EG" sz="3200" u="sng" dirty="0" smtClean="0">
                <a:solidFill>
                  <a:srgbClr val="C00000"/>
                </a:solidFill>
                <a:latin typeface="SutonnyMJ" pitchFamily="2" charset="0"/>
              </a:rPr>
              <a:t>حث </a:t>
            </a:r>
            <a:r>
              <a:rPr lang="ar-EG" sz="3200" dirty="0" smtClean="0">
                <a:latin typeface="SutonnyMJ" pitchFamily="2" charset="0"/>
              </a:rPr>
              <a:t> </a:t>
            </a:r>
            <a:r>
              <a:rPr lang="ar-EG" sz="3200" dirty="0" smtClean="0">
                <a:solidFill>
                  <a:schemeClr val="tx1"/>
                </a:solidFill>
                <a:latin typeface="SutonnyMJ" pitchFamily="2" charset="0"/>
              </a:rPr>
              <a:t>اثبات فعل ماضي </a:t>
            </a:r>
            <a:r>
              <a:rPr lang="ar-EG" sz="3200" dirty="0">
                <a:solidFill>
                  <a:schemeClr val="tx1"/>
                </a:solidFill>
                <a:latin typeface="SutonnyMJ" pitchFamily="2" charset="0"/>
              </a:rPr>
              <a:t>معروف </a:t>
            </a:r>
            <a:r>
              <a:rPr lang="ar-EG" sz="3200" u="sng" dirty="0">
                <a:solidFill>
                  <a:srgbClr val="C00000"/>
                </a:solidFill>
                <a:latin typeface="SutonnyMJ" pitchFamily="2" charset="0"/>
              </a:rPr>
              <a:t>باب </a:t>
            </a:r>
            <a:r>
              <a:rPr lang="ar-EG" sz="3200" dirty="0">
                <a:latin typeface="SutonnyMJ" pitchFamily="2" charset="0"/>
              </a:rPr>
              <a:t> </a:t>
            </a:r>
            <a:r>
              <a:rPr lang="ar-EG" sz="3200" dirty="0" smtClean="0">
                <a:latin typeface="SutonnyMJ" pitchFamily="2" charset="0"/>
              </a:rPr>
              <a:t>  </a:t>
            </a:r>
            <a:r>
              <a:rPr lang="ar-EG" sz="3200" dirty="0" smtClean="0">
                <a:solidFill>
                  <a:schemeClr val="tx1"/>
                </a:solidFill>
                <a:latin typeface="SutonnyMJ" pitchFamily="2" charset="0"/>
              </a:rPr>
              <a:t>تفعل</a:t>
            </a:r>
            <a:r>
              <a:rPr lang="ar-EG" sz="3200" dirty="0" smtClean="0">
                <a:latin typeface="SutonnyMJ" pitchFamily="2" charset="0"/>
              </a:rPr>
              <a:t>  </a:t>
            </a:r>
            <a:r>
              <a:rPr lang="bn-IN" sz="3200" dirty="0" smtClean="0">
                <a:latin typeface="SutonnyMJ" pitchFamily="2" charset="0"/>
              </a:rPr>
              <a:t/>
            </a:r>
            <a:br>
              <a:rPr lang="bn-IN" sz="3200" dirty="0" smtClean="0">
                <a:latin typeface="SutonnyMJ" pitchFamily="2" charset="0"/>
              </a:rPr>
            </a:br>
            <a:r>
              <a:rPr lang="ar-EG" sz="3200" u="sng" dirty="0" smtClean="0">
                <a:solidFill>
                  <a:srgbClr val="C00000"/>
                </a:solidFill>
                <a:latin typeface="SutonnyMJ" pitchFamily="2" charset="0"/>
              </a:rPr>
              <a:t>مصدر</a:t>
            </a:r>
            <a:r>
              <a:rPr lang="ar-EG" sz="3200" dirty="0" smtClean="0">
                <a:solidFill>
                  <a:srgbClr val="C00000"/>
                </a:solidFill>
                <a:latin typeface="SutonnyMJ" pitchFamily="2" charset="0"/>
              </a:rPr>
              <a:t> </a:t>
            </a:r>
            <a:r>
              <a:rPr lang="ar-EG" sz="3200" dirty="0" smtClean="0">
                <a:solidFill>
                  <a:schemeClr val="tx1"/>
                </a:solidFill>
                <a:latin typeface="SutonnyMJ" pitchFamily="2" charset="0"/>
              </a:rPr>
              <a:t>التولي </a:t>
            </a:r>
            <a:r>
              <a:rPr lang="ar-EG" sz="3200" u="sng" dirty="0" smtClean="0">
                <a:solidFill>
                  <a:srgbClr val="FF0000"/>
                </a:solidFill>
                <a:latin typeface="SutonnyMJ" pitchFamily="2" charset="0"/>
              </a:rPr>
              <a:t>مادة </a:t>
            </a:r>
            <a:r>
              <a:rPr lang="ar-EG" sz="3200" dirty="0" smtClean="0">
                <a:solidFill>
                  <a:schemeClr val="tx1"/>
                </a:solidFill>
                <a:latin typeface="SutonnyMJ" pitchFamily="2" charset="0"/>
              </a:rPr>
              <a:t>و- ل- ي </a:t>
            </a:r>
            <a:r>
              <a:rPr lang="ar-EG" sz="3200" u="sng" dirty="0" smtClean="0">
                <a:solidFill>
                  <a:srgbClr val="FF0000"/>
                </a:solidFill>
                <a:latin typeface="SutonnyMJ" pitchFamily="2" charset="0"/>
              </a:rPr>
              <a:t>جنس</a:t>
            </a:r>
            <a:r>
              <a:rPr lang="ar-EG" sz="3200" dirty="0" smtClean="0">
                <a:solidFill>
                  <a:srgbClr val="FF0000"/>
                </a:solidFill>
                <a:latin typeface="SutonnyMJ" pitchFamily="2" charset="0"/>
              </a:rPr>
              <a:t> </a:t>
            </a:r>
            <a:r>
              <a:rPr lang="ar-EG" sz="3200" dirty="0" smtClean="0">
                <a:solidFill>
                  <a:schemeClr val="tx1"/>
                </a:solidFill>
                <a:latin typeface="SutonnyMJ" pitchFamily="2" charset="0"/>
              </a:rPr>
              <a:t>لفيف مفروق </a:t>
            </a:r>
            <a:r>
              <a:rPr lang="bn-IN" sz="3200" dirty="0">
                <a:latin typeface="SutonnyMJ" pitchFamily="2" charset="0"/>
              </a:rPr>
              <a:t/>
            </a:r>
            <a:br>
              <a:rPr lang="bn-IN" sz="3200" dirty="0">
                <a:latin typeface="SutonnyMJ" pitchFamily="2" charset="0"/>
              </a:rPr>
            </a:br>
            <a:r>
              <a:rPr lang="ar-EG" sz="3200" dirty="0">
                <a:solidFill>
                  <a:schemeClr val="tx1"/>
                </a:solidFill>
                <a:latin typeface="SutonnyMJ" pitchFamily="2" charset="0"/>
              </a:rPr>
              <a:t> </a:t>
            </a:r>
            <a:r>
              <a:rPr lang="ar-EG" sz="3200" u="sng" dirty="0" smtClean="0">
                <a:solidFill>
                  <a:srgbClr val="FF0000"/>
                </a:solidFill>
                <a:latin typeface="SutonnyMJ" pitchFamily="2" charset="0"/>
              </a:rPr>
              <a:t>معني  </a:t>
            </a:r>
            <a:r>
              <a:rPr lang="ar-EG" sz="3200" dirty="0" smtClean="0">
                <a:solidFill>
                  <a:srgbClr val="FF0000"/>
                </a:solidFill>
                <a:latin typeface="SutonnyMJ" pitchFamily="2" charset="0"/>
              </a:rPr>
              <a:t> </a:t>
            </a:r>
            <a:r>
              <a:rPr lang="en-US" sz="3200" dirty="0" smtClean="0">
                <a:solidFill>
                  <a:schemeClr val="tx1"/>
                </a:solidFill>
                <a:latin typeface="SutonnyMJ" pitchFamily="2" charset="0"/>
              </a:rPr>
              <a:t>‡</a:t>
            </a:r>
            <a:r>
              <a:rPr lang="en-US" sz="3200" dirty="0" err="1" smtClean="0">
                <a:solidFill>
                  <a:schemeClr val="tx1"/>
                </a:solidFill>
                <a:latin typeface="SutonnyMJ" pitchFamily="2" charset="0"/>
              </a:rPr>
              <a:t>Zvgiv</a:t>
            </a:r>
            <a:r>
              <a:rPr lang="en-US" sz="3200" dirty="0" smtClean="0">
                <a:solidFill>
                  <a:schemeClr val="tx1"/>
                </a:solidFill>
                <a:latin typeface="SutonnyMJ" pitchFamily="2" charset="0"/>
              </a:rPr>
              <a:t> </a:t>
            </a:r>
            <a:r>
              <a:rPr lang="en-US" sz="3200" dirty="0" err="1" smtClean="0">
                <a:solidFill>
                  <a:schemeClr val="tx1"/>
                </a:solidFill>
                <a:latin typeface="SutonnyMJ" pitchFamily="2" charset="0"/>
              </a:rPr>
              <a:t>wd‡i</a:t>
            </a:r>
            <a:r>
              <a:rPr lang="en-US" sz="3200" dirty="0">
                <a:solidFill>
                  <a:schemeClr val="tx1"/>
                </a:solidFill>
                <a:latin typeface="SutonnyMJ" pitchFamily="2" charset="0"/>
              </a:rPr>
              <a:t> </a:t>
            </a:r>
            <a:r>
              <a:rPr lang="en-US" sz="3200" dirty="0" smtClean="0">
                <a:solidFill>
                  <a:schemeClr val="tx1"/>
                </a:solidFill>
                <a:latin typeface="SutonnyMJ" pitchFamily="2" charset="0"/>
              </a:rPr>
              <a:t>†MQ|</a:t>
            </a:r>
            <a:r>
              <a:rPr lang="ar-EG" sz="3200" dirty="0">
                <a:solidFill>
                  <a:schemeClr val="tx1"/>
                </a:solidFill>
                <a:latin typeface="SutonnyMJ" pitchFamily="2" charset="0"/>
              </a:rPr>
              <a:t/>
            </a:r>
            <a:br>
              <a:rPr lang="ar-EG" sz="3200" dirty="0">
                <a:solidFill>
                  <a:schemeClr val="tx1"/>
                </a:solidFill>
                <a:latin typeface="SutonnyMJ" pitchFamily="2" charset="0"/>
              </a:rPr>
            </a:br>
            <a:r>
              <a:rPr lang="ar-EG" sz="3200" dirty="0" smtClean="0">
                <a:solidFill>
                  <a:schemeClr val="tx1"/>
                </a:solidFill>
                <a:latin typeface="SutonnyMJ" pitchFamily="2" charset="0"/>
              </a:rPr>
              <a:t> </a:t>
            </a:r>
            <a:r>
              <a:rPr lang="bn-IN" sz="3200" dirty="0" smtClean="0">
                <a:solidFill>
                  <a:schemeClr val="tx1"/>
                </a:solidFill>
                <a:latin typeface="SutonnyMJ" pitchFamily="2" charset="0"/>
              </a:rPr>
              <a:t> </a:t>
            </a:r>
            <a:r>
              <a:rPr lang="ar-EG" sz="3200" dirty="0" smtClean="0">
                <a:solidFill>
                  <a:schemeClr val="tx1"/>
                </a:solidFill>
                <a:latin typeface="SutonnyMJ" pitchFamily="2" charset="0"/>
              </a:rPr>
              <a:t/>
            </a:r>
            <a:br>
              <a:rPr lang="ar-EG" sz="3200" dirty="0" smtClean="0">
                <a:solidFill>
                  <a:schemeClr val="tx1"/>
                </a:solidFill>
                <a:latin typeface="SutonnyMJ" pitchFamily="2" charset="0"/>
              </a:rPr>
            </a:br>
            <a:r>
              <a:rPr lang="ar-EG" sz="3200" dirty="0" smtClean="0">
                <a:solidFill>
                  <a:schemeClr val="tx1"/>
                </a:solidFill>
                <a:latin typeface="SutonnyMJ" pitchFamily="2" charset="0"/>
              </a:rPr>
              <a:t> </a:t>
            </a:r>
            <a:r>
              <a:rPr lang="ar-EG" sz="3200" dirty="0" smtClean="0">
                <a:latin typeface="SutonnyMJ" pitchFamily="2" charset="0"/>
              </a:rPr>
              <a:t/>
            </a:r>
            <a:br>
              <a:rPr lang="ar-EG" sz="3200" dirty="0" smtClean="0">
                <a:latin typeface="SutonnyMJ" pitchFamily="2" charset="0"/>
              </a:rPr>
            </a:br>
            <a:r>
              <a:rPr lang="bn-IN" sz="3200" dirty="0" smtClean="0">
                <a:latin typeface="SutonnyMJ" pitchFamily="2" charset="0"/>
              </a:rPr>
              <a:t> </a:t>
            </a:r>
            <a:endParaRPr lang="en-US" sz="3200" dirty="0"/>
          </a:p>
        </p:txBody>
      </p:sp>
    </p:spTree>
    <p:extLst>
      <p:ext uri="{BB962C8B-B14F-4D97-AF65-F5344CB8AC3E}">
        <p14:creationId xmlns:p14="http://schemas.microsoft.com/office/powerpoint/2010/main" val="36264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20512"/>
          </a:xfrm>
        </p:spPr>
        <p:txBody>
          <a:bodyPr>
            <a:normAutofit fontScale="90000"/>
          </a:bodyPr>
          <a:lstStyle/>
          <a:p>
            <a:r>
              <a:rPr lang="ar-EG" dirty="0" smtClean="0"/>
              <a:t>تركيب الجملة </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ev‡K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we‡kølY</a:t>
            </a:r>
            <a:r>
              <a:rPr lang="en-US" dirty="0" smtClean="0">
                <a:latin typeface="SutonnyMJ" pitchFamily="2" charset="0"/>
                <a:cs typeface="SutonnyMJ" pitchFamily="2" charset="0"/>
              </a:rPr>
              <a:t>)</a:t>
            </a:r>
            <a:br>
              <a:rPr lang="en-US" dirty="0" smtClean="0">
                <a:latin typeface="SutonnyMJ" pitchFamily="2" charset="0"/>
                <a:cs typeface="SutonnyMJ" pitchFamily="2" charset="0"/>
              </a:rPr>
            </a:br>
            <a:r>
              <a:rPr lang="ar-EG" sz="5400" dirty="0">
                <a:solidFill>
                  <a:schemeClr val="tx1"/>
                </a:solidFill>
              </a:rPr>
              <a:t>تَظَاهَرُونَ عَلَيْهِم بِالإِثْمِ </a:t>
            </a:r>
            <a:r>
              <a:rPr lang="ar-EG" sz="5400" dirty="0" smtClean="0">
                <a:solidFill>
                  <a:schemeClr val="tx1"/>
                </a:solidFill>
              </a:rPr>
              <a:t>وَالْعُدْوَانِ</a:t>
            </a:r>
            <a:r>
              <a:rPr lang="en-US" sz="5400" dirty="0" smtClean="0">
                <a:solidFill>
                  <a:schemeClr val="tx1"/>
                </a:solidFill>
              </a:rPr>
              <a:t> -</a:t>
            </a:r>
            <a:r>
              <a:rPr lang="ar-EG" sz="5400" dirty="0">
                <a:solidFill>
                  <a:schemeClr val="tx1"/>
                </a:solidFill>
              </a:rPr>
              <a:t>تَظَاهَرُونَ</a:t>
            </a:r>
            <a:r>
              <a:rPr lang="en-US" sz="5400" dirty="0" smtClean="0">
                <a:solidFill>
                  <a:schemeClr val="tx1"/>
                </a:solidFill>
              </a:rPr>
              <a:t> </a:t>
            </a:r>
            <a:r>
              <a:rPr lang="en-US" sz="5400" dirty="0" err="1" smtClean="0">
                <a:solidFill>
                  <a:schemeClr val="tx1"/>
                </a:solidFill>
                <a:latin typeface="SutonnyMJ" pitchFamily="2" charset="0"/>
                <a:cs typeface="SutonnyMJ" pitchFamily="2" charset="0"/>
              </a:rPr>
              <a:t>nj</a:t>
            </a:r>
            <a:r>
              <a:rPr lang="en-US" sz="5400" dirty="0">
                <a:solidFill>
                  <a:schemeClr val="tx1"/>
                </a:solidFill>
                <a:latin typeface="SutonnyMJ" pitchFamily="2" charset="0"/>
                <a:cs typeface="SutonnyMJ" pitchFamily="2" charset="0"/>
              </a:rPr>
              <a:t> </a:t>
            </a:r>
            <a:r>
              <a:rPr lang="ar-EG" sz="5400" dirty="0" smtClean="0">
                <a:solidFill>
                  <a:schemeClr val="tx1"/>
                </a:solidFill>
                <a:latin typeface="SutonnyMJ" pitchFamily="2" charset="0"/>
                <a:cs typeface="SutonnyMJ" pitchFamily="2" charset="0"/>
              </a:rPr>
              <a:t>فعل</a:t>
            </a:r>
            <a:r>
              <a:rPr lang="en-US" sz="5400" dirty="0" smtClean="0">
                <a:solidFill>
                  <a:schemeClr val="tx1"/>
                </a:solidFill>
                <a:latin typeface="SutonnyMJ" pitchFamily="2" charset="0"/>
                <a:cs typeface="SutonnyMJ" pitchFamily="2" charset="0"/>
              </a:rPr>
              <a:t> </a:t>
            </a:r>
            <a:r>
              <a:rPr lang="en-US" sz="5400" dirty="0" err="1" smtClean="0">
                <a:solidFill>
                  <a:schemeClr val="tx1"/>
                </a:solidFill>
                <a:latin typeface="SutonnyMJ" pitchFamily="2" charset="0"/>
                <a:cs typeface="SutonnyMJ" pitchFamily="2" charset="0"/>
              </a:rPr>
              <a:t>hwgi</a:t>
            </a:r>
            <a:r>
              <a:rPr lang="en-US" sz="5400" dirty="0" smtClean="0">
                <a:solidFill>
                  <a:schemeClr val="tx1"/>
                </a:solidFill>
                <a:latin typeface="SutonnyMJ" pitchFamily="2" charset="0"/>
                <a:cs typeface="SutonnyMJ" pitchFamily="2" charset="0"/>
              </a:rPr>
              <a:t> </a:t>
            </a:r>
            <a:r>
              <a:rPr lang="ar-EG" sz="5400" dirty="0" smtClean="0">
                <a:solidFill>
                  <a:schemeClr val="tx1"/>
                </a:solidFill>
                <a:latin typeface="SutonnyMJ" pitchFamily="2" charset="0"/>
                <a:cs typeface="SutonnyMJ" pitchFamily="2" charset="0"/>
              </a:rPr>
              <a:t>انتم</a:t>
            </a:r>
            <a:r>
              <a:rPr lang="bn-IN" sz="5400" dirty="0" smtClean="0">
                <a:solidFill>
                  <a:schemeClr val="tx1"/>
                </a:solidFill>
                <a:latin typeface="SutonnyMJ" pitchFamily="2" charset="0"/>
                <a:cs typeface="SutonnyMJ" pitchFamily="2" charset="0"/>
              </a:rPr>
              <a:t> n‡jv</a:t>
            </a:r>
            <a:r>
              <a:rPr lang="ar-EG" sz="5400" dirty="0" smtClean="0">
                <a:solidFill>
                  <a:schemeClr val="tx1"/>
                </a:solidFill>
                <a:latin typeface="SutonnyMJ" pitchFamily="2" charset="0"/>
                <a:cs typeface="SutonnyMJ" pitchFamily="2" charset="0"/>
              </a:rPr>
              <a:t>فاعل </a:t>
            </a:r>
            <a:r>
              <a:rPr lang="bn-IN" sz="5400" dirty="0" smtClean="0">
                <a:solidFill>
                  <a:schemeClr val="tx1"/>
                </a:solidFill>
                <a:latin typeface="SutonnyMJ" pitchFamily="2" charset="0"/>
                <a:cs typeface="SutonnyMJ" pitchFamily="2" charset="0"/>
              </a:rPr>
              <a:t> Avi</a:t>
            </a:r>
            <a:r>
              <a:rPr lang="ar-EG" sz="5400" dirty="0">
                <a:solidFill>
                  <a:schemeClr val="tx1"/>
                </a:solidFill>
              </a:rPr>
              <a:t>عَلَيْهِم</a:t>
            </a:r>
            <a:r>
              <a:rPr lang="bn-IN" sz="5400" dirty="0" smtClean="0">
                <a:solidFill>
                  <a:schemeClr val="tx1"/>
                </a:solidFill>
                <a:latin typeface="SutonnyMJ" pitchFamily="2" charset="0"/>
                <a:cs typeface="SutonnyMJ" pitchFamily="2" charset="0"/>
              </a:rPr>
              <a:t> </a:t>
            </a:r>
            <a:r>
              <a:rPr lang="bn-IN" sz="4800" dirty="0" smtClean="0">
                <a:solidFill>
                  <a:schemeClr val="tx1"/>
                </a:solidFill>
                <a:latin typeface="SutonnyMJ" pitchFamily="2" charset="0"/>
                <a:cs typeface="SutonnyMJ" pitchFamily="2" charset="0"/>
              </a:rPr>
              <a:t>n‡jv </a:t>
            </a:r>
            <a:r>
              <a:rPr lang="ar-EG" sz="4800" dirty="0" smtClean="0">
                <a:solidFill>
                  <a:schemeClr val="tx1"/>
                </a:solidFill>
                <a:latin typeface="SutonnyMJ" pitchFamily="2" charset="0"/>
                <a:cs typeface="SutonnyMJ" pitchFamily="2" charset="0"/>
              </a:rPr>
              <a:t>متعلق اول</a:t>
            </a:r>
            <a:r>
              <a:rPr lang="en-US" sz="4800" dirty="0" smtClean="0">
                <a:solidFill>
                  <a:schemeClr val="tx1"/>
                </a:solidFill>
                <a:latin typeface="SutonnyMJ" pitchFamily="2" charset="0"/>
                <a:cs typeface="SutonnyMJ" pitchFamily="2" charset="0"/>
              </a:rPr>
              <a:t> , </a:t>
            </a:r>
            <a:r>
              <a:rPr lang="ar-EG" sz="4800" dirty="0">
                <a:solidFill>
                  <a:schemeClr val="tx1"/>
                </a:solidFill>
              </a:rPr>
              <a:t>بِالإِثْمِ </a:t>
            </a:r>
            <a:r>
              <a:rPr lang="ar-EG" sz="4800" dirty="0" smtClean="0">
                <a:solidFill>
                  <a:schemeClr val="tx1"/>
                </a:solidFill>
              </a:rPr>
              <a:t>وَالْعُدْوَانِ</a:t>
            </a:r>
            <a:r>
              <a:rPr lang="en-US" sz="4800" dirty="0" smtClean="0">
                <a:solidFill>
                  <a:schemeClr val="tx1"/>
                </a:solidFill>
              </a:rPr>
              <a:t> </a:t>
            </a:r>
            <a:r>
              <a:rPr lang="bn-IN" sz="5400" dirty="0">
                <a:solidFill>
                  <a:schemeClr val="tx1"/>
                </a:solidFill>
                <a:latin typeface="SutonnyMJ" pitchFamily="2" charset="0"/>
                <a:cs typeface="SutonnyMJ" pitchFamily="2" charset="0"/>
              </a:rPr>
              <a:t>n‡jv</a:t>
            </a:r>
            <a:r>
              <a:rPr lang="ar-EG" sz="5400" dirty="0" smtClean="0">
                <a:solidFill>
                  <a:schemeClr val="tx1"/>
                </a:solidFill>
                <a:latin typeface="SutonnyMJ" pitchFamily="2" charset="0"/>
                <a:cs typeface="SutonnyMJ" pitchFamily="2" charset="0"/>
              </a:rPr>
              <a:t>متعلق ثاني</a:t>
            </a:r>
            <a:r>
              <a:rPr lang="bn-IN" sz="5400" dirty="0" smtClean="0">
                <a:solidFill>
                  <a:schemeClr val="tx1"/>
                </a:solidFill>
                <a:latin typeface="SutonnyMJ" pitchFamily="2" charset="0"/>
                <a:cs typeface="SutonnyMJ" pitchFamily="2" charset="0"/>
              </a:rPr>
              <a:t> AZtci  </a:t>
            </a:r>
            <a:br>
              <a:rPr lang="bn-IN" sz="5400" dirty="0" smtClean="0">
                <a:solidFill>
                  <a:schemeClr val="tx1"/>
                </a:solidFill>
                <a:latin typeface="SutonnyMJ" pitchFamily="2" charset="0"/>
                <a:cs typeface="SutonnyMJ" pitchFamily="2" charset="0"/>
              </a:rPr>
            </a:br>
            <a:r>
              <a:rPr lang="en-US" sz="5400" dirty="0" smtClean="0">
                <a:solidFill>
                  <a:schemeClr val="tx1"/>
                </a:solidFill>
                <a:latin typeface="SutonnyMJ" pitchFamily="2" charset="0"/>
                <a:cs typeface="SutonnyMJ" pitchFamily="2" charset="0"/>
              </a:rPr>
              <a:t> </a:t>
            </a:r>
            <a:r>
              <a:rPr lang="ar-EG" sz="4800" dirty="0" smtClean="0">
                <a:solidFill>
                  <a:schemeClr val="tx1"/>
                </a:solidFill>
                <a:latin typeface="SutonnyMJ" pitchFamily="2" charset="0"/>
                <a:cs typeface="SutonnyMJ" pitchFamily="2" charset="0"/>
              </a:rPr>
              <a:t>فعل</a:t>
            </a:r>
            <a:r>
              <a:rPr lang="bn-IN" sz="4800" dirty="0" smtClean="0">
                <a:solidFill>
                  <a:schemeClr val="tx1"/>
                </a:solidFill>
                <a:latin typeface="SutonnyMJ" pitchFamily="2" charset="0"/>
                <a:cs typeface="SutonnyMJ" pitchFamily="2" charset="0"/>
              </a:rPr>
              <a:t> +</a:t>
            </a:r>
            <a:r>
              <a:rPr lang="ar-EG" sz="4800" dirty="0" smtClean="0">
                <a:solidFill>
                  <a:schemeClr val="tx1"/>
                </a:solidFill>
                <a:latin typeface="SutonnyMJ" pitchFamily="2" charset="0"/>
                <a:cs typeface="SutonnyMJ" pitchFamily="2" charset="0"/>
              </a:rPr>
              <a:t>فاعل </a:t>
            </a:r>
            <a:r>
              <a:rPr lang="bn-IN" sz="4800" dirty="0" smtClean="0">
                <a:solidFill>
                  <a:schemeClr val="tx1"/>
                </a:solidFill>
                <a:latin typeface="SutonnyMJ" pitchFamily="2" charset="0"/>
                <a:cs typeface="SutonnyMJ" pitchFamily="2" charset="0"/>
              </a:rPr>
              <a:t>+</a:t>
            </a:r>
            <a:r>
              <a:rPr lang="ar-EG" sz="5400" dirty="0">
                <a:solidFill>
                  <a:schemeClr val="tx1"/>
                </a:solidFill>
                <a:latin typeface="SutonnyMJ" pitchFamily="2" charset="0"/>
                <a:cs typeface="SutonnyMJ" pitchFamily="2" charset="0"/>
              </a:rPr>
              <a:t>متعلق اول</a:t>
            </a:r>
            <a:r>
              <a:rPr lang="en-US" sz="5400" dirty="0">
                <a:solidFill>
                  <a:schemeClr val="tx1"/>
                </a:solidFill>
                <a:latin typeface="SutonnyMJ" pitchFamily="2" charset="0"/>
                <a:cs typeface="SutonnyMJ" pitchFamily="2" charset="0"/>
              </a:rPr>
              <a:t> </a:t>
            </a:r>
            <a:r>
              <a:rPr lang="bn-IN" sz="5400" dirty="0" smtClean="0">
                <a:solidFill>
                  <a:schemeClr val="tx1"/>
                </a:solidFill>
                <a:latin typeface="SutonnyMJ" pitchFamily="2" charset="0"/>
                <a:cs typeface="SutonnyMJ" pitchFamily="2" charset="0"/>
              </a:rPr>
              <a:t>+</a:t>
            </a:r>
            <a:r>
              <a:rPr lang="ar-EG" sz="4800" dirty="0">
                <a:solidFill>
                  <a:schemeClr val="tx1"/>
                </a:solidFill>
                <a:latin typeface="SutonnyMJ" pitchFamily="2" charset="0"/>
                <a:cs typeface="SutonnyMJ" pitchFamily="2" charset="0"/>
              </a:rPr>
              <a:t>متعلق ثاني</a:t>
            </a:r>
            <a:r>
              <a:rPr lang="bn-IN" sz="4800" dirty="0">
                <a:solidFill>
                  <a:schemeClr val="tx1"/>
                </a:solidFill>
                <a:latin typeface="SutonnyMJ" pitchFamily="2" charset="0"/>
                <a:cs typeface="SutonnyMJ" pitchFamily="2" charset="0"/>
              </a:rPr>
              <a:t> </a:t>
            </a:r>
            <a:r>
              <a:rPr lang="bn-IN" sz="4800" dirty="0" smtClean="0">
                <a:solidFill>
                  <a:schemeClr val="tx1"/>
                </a:solidFill>
                <a:latin typeface="SutonnyMJ" pitchFamily="2" charset="0"/>
                <a:cs typeface="SutonnyMJ" pitchFamily="2" charset="0"/>
              </a:rPr>
              <a:t>wg‡j </a:t>
            </a:r>
            <a:r>
              <a:rPr lang="ar-EG" sz="4800" dirty="0" smtClean="0">
                <a:solidFill>
                  <a:schemeClr val="tx1"/>
                </a:solidFill>
                <a:latin typeface="SutonnyMJ" pitchFamily="2" charset="0"/>
                <a:cs typeface="SutonnyMJ" pitchFamily="2" charset="0"/>
              </a:rPr>
              <a:t>جملة فعلية  </a:t>
            </a:r>
            <a:r>
              <a:rPr lang="bn-IN" sz="4800" dirty="0" smtClean="0">
                <a:solidFill>
                  <a:schemeClr val="tx1"/>
                </a:solidFill>
                <a:latin typeface="SutonnyMJ" pitchFamily="2" charset="0"/>
                <a:cs typeface="SutonnyMJ" pitchFamily="2" charset="0"/>
              </a:rPr>
              <a:t/>
            </a:r>
            <a:br>
              <a:rPr lang="bn-IN" sz="4800" dirty="0" smtClean="0">
                <a:solidFill>
                  <a:schemeClr val="tx1"/>
                </a:solidFill>
                <a:latin typeface="SutonnyMJ" pitchFamily="2" charset="0"/>
                <a:cs typeface="SutonnyMJ" pitchFamily="2" charset="0"/>
              </a:rPr>
            </a:br>
            <a:r>
              <a:rPr lang="en-US" dirty="0" smtClean="0">
                <a:latin typeface="SutonnyMJ" pitchFamily="2" charset="0"/>
                <a:cs typeface="SutonnyMJ" pitchFamily="2" charset="0"/>
              </a:rPr>
              <a:t/>
            </a:r>
            <a:br>
              <a:rPr lang="en-US" dirty="0" smtClean="0">
                <a:latin typeface="SutonnyMJ" pitchFamily="2" charset="0"/>
                <a:cs typeface="SutonnyMJ" pitchFamily="2" charset="0"/>
              </a:rPr>
            </a:br>
            <a:endParaRPr lang="en-US" dirty="0"/>
          </a:p>
        </p:txBody>
      </p:sp>
    </p:spTree>
    <p:extLst>
      <p:ext uri="{BB962C8B-B14F-4D97-AF65-F5344CB8AC3E}">
        <p14:creationId xmlns:p14="http://schemas.microsoft.com/office/powerpoint/2010/main" val="145088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7200" y="227638"/>
            <a:ext cx="8534400" cy="6249361"/>
          </a:xfrm>
          <a:prstGeom prst="rect">
            <a:avLst/>
          </a:prstGeom>
        </p:spPr>
      </p:pic>
    </p:spTree>
    <p:extLst>
      <p:ext uri="{BB962C8B-B14F-4D97-AF65-F5344CB8AC3E}">
        <p14:creationId xmlns:p14="http://schemas.microsoft.com/office/powerpoint/2010/main" val="283223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305800" cy="3581400"/>
          </a:xfrm>
          <a:effectLst>
            <a:innerShdw blurRad="63500" dist="50800" dir="27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err="1" smtClean="0">
                <a:latin typeface="SutonnyMJ" pitchFamily="2" charset="0"/>
                <a:cs typeface="SutonnyMJ" pitchFamily="2" charset="0"/>
              </a:rPr>
              <a:t>AvqvZwUi</a:t>
            </a:r>
            <a:r>
              <a:rPr lang="en-US" dirty="0" smtClean="0">
                <a:latin typeface="SutonnyMJ" pitchFamily="2" charset="0"/>
                <a:cs typeface="SutonnyMJ" pitchFamily="2" charset="0"/>
              </a:rPr>
              <a:t> A_© </a:t>
            </a:r>
            <a:r>
              <a:rPr lang="en-US" dirty="0" err="1" smtClean="0">
                <a:latin typeface="SutonnyMJ" pitchFamily="2" charset="0"/>
                <a:cs typeface="SutonnyMJ" pitchFamily="2" charset="0"/>
              </a:rPr>
              <a:t>ejt</a:t>
            </a:r>
            <a:r>
              <a:rPr lang="en-US" dirty="0" smtClean="0">
                <a:latin typeface="SutonnyMJ" pitchFamily="2" charset="0"/>
                <a:cs typeface="SutonnyMJ" pitchFamily="2" charset="0"/>
              </a:rPr>
              <a:t>-</a:t>
            </a:r>
            <a:br>
              <a:rPr lang="en-US" dirty="0" smtClean="0">
                <a:latin typeface="SutonnyMJ" pitchFamily="2" charset="0"/>
                <a:cs typeface="SutonnyMJ" pitchFamily="2" charset="0"/>
              </a:rPr>
            </a:br>
            <a:r>
              <a:rPr lang="ar-EG" sz="5400" dirty="0"/>
              <a:t>أُولَـئِكَ الَّذِينَ اشْتَرَوُاْ الْحَيَاةَ الدُّنْيَا بِالآَخِرَةِ فَلاَ يُخَفَّفُ عَنْهُمُ الْعَذَابُ وَلاَ هُمْ يُنصَرُونَ</a:t>
            </a:r>
            <a:br>
              <a:rPr lang="ar-EG" sz="5400" dirty="0"/>
            </a:br>
            <a:r>
              <a:rPr lang="en-US" dirty="0" smtClean="0">
                <a:latin typeface="SutonnyMJ" pitchFamily="2" charset="0"/>
                <a:cs typeface="SutonnyMJ" pitchFamily="2" charset="0"/>
              </a:rPr>
              <a:t> </a:t>
            </a:r>
            <a:br>
              <a:rPr lang="en-US" dirty="0" smtClean="0">
                <a:latin typeface="SutonnyMJ" pitchFamily="2" charset="0"/>
                <a:cs typeface="SutonnyMJ" pitchFamily="2" charset="0"/>
              </a:rPr>
            </a:br>
            <a:endParaRPr lang="en-US" dirty="0">
              <a:latin typeface="SutonnyMJ" pitchFamily="2" charset="0"/>
              <a:cs typeface="SutonnyMJ" pitchFamily="2"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
            <a:ext cx="401478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327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ajbari hojor\presentation b f\Thank You\animated-thank-you-image-006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4180" y="2952750"/>
            <a:ext cx="6019800" cy="192405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Multidocument 4"/>
          <p:cNvSpPr/>
          <p:nvPr/>
        </p:nvSpPr>
        <p:spPr>
          <a:xfrm>
            <a:off x="1981200" y="609600"/>
            <a:ext cx="6172200" cy="18288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latin typeface="SutonnyMJ" pitchFamily="2" charset="0"/>
              <a:cs typeface="SutonnyMJ" pitchFamily="2" charset="0"/>
            </a:endParaRPr>
          </a:p>
          <a:p>
            <a:pPr algn="ctr"/>
            <a:r>
              <a:rPr lang="en-US" sz="3600" dirty="0" err="1" smtClean="0">
                <a:latin typeface="SutonnyMJ" pitchFamily="2" charset="0"/>
                <a:cs typeface="SutonnyMJ" pitchFamily="2" charset="0"/>
              </a:rPr>
              <a:t>GZÿb</a:t>
            </a:r>
            <a:r>
              <a:rPr lang="en-US" sz="3600" dirty="0" smtClean="0">
                <a:latin typeface="SutonnyMJ" pitchFamily="2" charset="0"/>
                <a:cs typeface="SutonnyMJ" pitchFamily="2" charset="0"/>
              </a:rPr>
              <a:t> </a:t>
            </a:r>
            <a:r>
              <a:rPr lang="en-US" sz="3600" dirty="0" err="1">
                <a:latin typeface="SutonnyMJ" pitchFamily="2" charset="0"/>
                <a:cs typeface="SutonnyMJ" pitchFamily="2" charset="0"/>
              </a:rPr>
              <a:t>Avgvi</a:t>
            </a:r>
            <a:r>
              <a:rPr lang="en-US" sz="3600" dirty="0">
                <a:latin typeface="SutonnyMJ" pitchFamily="2" charset="0"/>
                <a:cs typeface="SutonnyMJ" pitchFamily="2" charset="0"/>
              </a:rPr>
              <a:t>  mv‡_ _</a:t>
            </a:r>
            <a:r>
              <a:rPr lang="en-US" sz="3600" dirty="0" err="1">
                <a:latin typeface="SutonnyMJ" pitchFamily="2" charset="0"/>
                <a:cs typeface="SutonnyMJ" pitchFamily="2" charset="0"/>
              </a:rPr>
              <a:t>vKvi</a:t>
            </a:r>
            <a:r>
              <a:rPr lang="en-US" sz="3600" dirty="0">
                <a:latin typeface="SutonnyMJ" pitchFamily="2" charset="0"/>
                <a:cs typeface="SutonnyMJ" pitchFamily="2" charset="0"/>
              </a:rPr>
              <a:t> </a:t>
            </a:r>
            <a:r>
              <a:rPr lang="en-US" sz="3600" dirty="0" err="1">
                <a:latin typeface="SutonnyMJ" pitchFamily="2" charset="0"/>
                <a:cs typeface="SutonnyMJ" pitchFamily="2" charset="0"/>
              </a:rPr>
              <a:t>Rb</a:t>
            </a:r>
            <a:r>
              <a:rPr lang="en-US" sz="3600" dirty="0">
                <a:latin typeface="SutonnyMJ" pitchFamily="2" charset="0"/>
                <a:cs typeface="SutonnyMJ" pitchFamily="2" charset="0"/>
              </a:rPr>
              <a:t>¨</a:t>
            </a:r>
          </a:p>
          <a:p>
            <a:pPr algn="ctr"/>
            <a:endParaRPr lang="en-US" sz="3600" dirty="0"/>
          </a:p>
        </p:txBody>
      </p:sp>
    </p:spTree>
    <p:extLst>
      <p:ext uri="{BB962C8B-B14F-4D97-AF65-F5344CB8AC3E}">
        <p14:creationId xmlns:p14="http://schemas.microsoft.com/office/powerpoint/2010/main" val="181167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heel(8)">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2 4"/>
          <p:cNvSpPr/>
          <p:nvPr/>
        </p:nvSpPr>
        <p:spPr>
          <a:xfrm>
            <a:off x="1295400" y="457200"/>
            <a:ext cx="2590800" cy="1143000"/>
          </a:xfrm>
          <a:prstGeom prst="borderCallout2">
            <a:avLst/>
          </a:prstGeom>
          <a:scene3d>
            <a:camera prst="isometricOffAxis1Right"/>
            <a:lightRig rig="threePt" dir="t"/>
          </a:scene3d>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 </a:t>
            </a:r>
            <a:r>
              <a:rPr lang="en-US" sz="3200" dirty="0" err="1">
                <a:latin typeface="RinkiyMJ" pitchFamily="2" charset="0"/>
                <a:cs typeface="RinkiyMJ" pitchFamily="2" charset="0"/>
              </a:rPr>
              <a:t>wkÿK</a:t>
            </a:r>
            <a:r>
              <a:rPr lang="en-US" sz="3200" dirty="0">
                <a:latin typeface="RinkiyMJ" pitchFamily="2" charset="0"/>
                <a:cs typeface="RinkiyMJ" pitchFamily="2" charset="0"/>
              </a:rPr>
              <a:t>  </a:t>
            </a:r>
            <a:r>
              <a:rPr lang="en-US" sz="3200" dirty="0" err="1">
                <a:latin typeface="RinkiyMJ" pitchFamily="2" charset="0"/>
                <a:cs typeface="RinkiyMJ" pitchFamily="2" charset="0"/>
              </a:rPr>
              <a:t>cwiwPwZ</a:t>
            </a:r>
            <a:endParaRPr lang="en-US" sz="3200" dirty="0"/>
          </a:p>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1360868"/>
            <a:ext cx="1868270" cy="1981200"/>
          </a:xfrm>
          <a:prstGeom prst="rect">
            <a:avLst/>
          </a:prstGeom>
        </p:spPr>
      </p:pic>
      <p:sp>
        <p:nvSpPr>
          <p:cNvPr id="8" name="Horizontal Scroll 7"/>
          <p:cNvSpPr/>
          <p:nvPr/>
        </p:nvSpPr>
        <p:spPr>
          <a:xfrm>
            <a:off x="2095500" y="3124200"/>
            <a:ext cx="4572000" cy="3124200"/>
          </a:xfrm>
          <a:prstGeom prst="horizontalScroll">
            <a:avLst>
              <a:gd name="adj" fmla="val 18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RinkiyMJ" pitchFamily="2" charset="0"/>
                <a:cs typeface="RinkiyMJ" pitchFamily="2" charset="0"/>
              </a:rPr>
              <a:t>‡</a:t>
            </a:r>
            <a:r>
              <a:rPr lang="en-US" sz="2400" dirty="0" err="1">
                <a:solidFill>
                  <a:schemeClr val="bg1"/>
                </a:solidFill>
                <a:latin typeface="RinkiyMJ" pitchFamily="2" charset="0"/>
                <a:cs typeface="RinkiyMJ" pitchFamily="2" charset="0"/>
              </a:rPr>
              <a:t>gvnv</a:t>
            </a:r>
            <a:r>
              <a:rPr lang="en-US" sz="2400" dirty="0">
                <a:solidFill>
                  <a:schemeClr val="bg1"/>
                </a:solidFill>
                <a:latin typeface="RinkiyMJ" pitchFamily="2" charset="0"/>
                <a:cs typeface="RinkiyMJ" pitchFamily="2" charset="0"/>
              </a:rPr>
              <a:t>¤§` </a:t>
            </a:r>
            <a:r>
              <a:rPr lang="en-US" sz="2400" dirty="0" err="1">
                <a:solidFill>
                  <a:schemeClr val="bg1"/>
                </a:solidFill>
                <a:latin typeface="RinkiyMJ" pitchFamily="2" charset="0"/>
                <a:cs typeface="RinkiyMJ" pitchFamily="2" charset="0"/>
              </a:rPr>
              <a:t>Avey</a:t>
            </a:r>
            <a:r>
              <a:rPr lang="en-US" sz="2400" dirty="0">
                <a:solidFill>
                  <a:schemeClr val="bg1"/>
                </a:solidFill>
                <a:latin typeface="RinkiyMJ" pitchFamily="2" charset="0"/>
                <a:cs typeface="RinkiyMJ" pitchFamily="2" charset="0"/>
              </a:rPr>
              <a:t> </a:t>
            </a:r>
            <a:r>
              <a:rPr lang="en-US" sz="2400" dirty="0" err="1">
                <a:solidFill>
                  <a:schemeClr val="bg1"/>
                </a:solidFill>
                <a:latin typeface="RinkiyMJ" pitchFamily="2" charset="0"/>
                <a:cs typeface="RinkiyMJ" pitchFamily="2" charset="0"/>
              </a:rPr>
              <a:t>nvmvb</a:t>
            </a:r>
            <a:endParaRPr lang="en-US" sz="2400" dirty="0">
              <a:solidFill>
                <a:schemeClr val="bg1"/>
              </a:solidFill>
              <a:latin typeface="RinkiyMJ" pitchFamily="2" charset="0"/>
              <a:cs typeface="RinkiyMJ" pitchFamily="2" charset="0"/>
            </a:endParaRPr>
          </a:p>
          <a:p>
            <a:r>
              <a:rPr lang="en-US" sz="2400" dirty="0" err="1">
                <a:solidFill>
                  <a:schemeClr val="bg1"/>
                </a:solidFill>
                <a:latin typeface="RinkiyMJ" pitchFamily="2" charset="0"/>
                <a:cs typeface="RinkiyMJ" pitchFamily="2" charset="0"/>
              </a:rPr>
              <a:t>mnKvix</a:t>
            </a:r>
            <a:r>
              <a:rPr lang="en-US" sz="2400" dirty="0">
                <a:solidFill>
                  <a:schemeClr val="bg1"/>
                </a:solidFill>
                <a:latin typeface="RinkiyMJ" pitchFamily="2" charset="0"/>
                <a:cs typeface="RinkiyMJ" pitchFamily="2" charset="0"/>
              </a:rPr>
              <a:t> †</a:t>
            </a:r>
            <a:r>
              <a:rPr lang="en-US" sz="2400" dirty="0" err="1">
                <a:solidFill>
                  <a:schemeClr val="bg1"/>
                </a:solidFill>
                <a:latin typeface="RinkiyMJ" pitchFamily="2" charset="0"/>
                <a:cs typeface="RinkiyMJ" pitchFamily="2" charset="0"/>
              </a:rPr>
              <a:t>gŠjfx</a:t>
            </a:r>
            <a:r>
              <a:rPr lang="en-US" sz="2400" dirty="0">
                <a:solidFill>
                  <a:schemeClr val="bg1"/>
                </a:solidFill>
                <a:latin typeface="RinkiyMJ" pitchFamily="2" charset="0"/>
                <a:cs typeface="RinkiyMJ" pitchFamily="2" charset="0"/>
              </a:rPr>
              <a:t> </a:t>
            </a:r>
          </a:p>
          <a:p>
            <a:r>
              <a:rPr lang="en-US" sz="2400" dirty="0" err="1">
                <a:solidFill>
                  <a:schemeClr val="bg1"/>
                </a:solidFill>
                <a:latin typeface="RinkiyMJ" pitchFamily="2" charset="0"/>
                <a:cs typeface="RinkiyMJ" pitchFamily="2" charset="0"/>
              </a:rPr>
              <a:t>Qv‡jnev</a:t>
            </a:r>
            <a:r>
              <a:rPr lang="en-US" sz="2400" dirty="0">
                <a:solidFill>
                  <a:schemeClr val="bg1"/>
                </a:solidFill>
                <a:latin typeface="RinkiyMJ" pitchFamily="2" charset="0"/>
                <a:cs typeface="RinkiyMJ" pitchFamily="2" charset="0"/>
              </a:rPr>
              <a:t>` </a:t>
            </a:r>
            <a:r>
              <a:rPr lang="en-US" sz="2400" dirty="0" err="1">
                <a:solidFill>
                  <a:schemeClr val="bg1"/>
                </a:solidFill>
                <a:latin typeface="RinkiyMJ" pitchFamily="2" charset="0"/>
                <a:cs typeface="RinkiyMJ" pitchFamily="2" charset="0"/>
              </a:rPr>
              <a:t>Gg</a:t>
            </a:r>
            <a:r>
              <a:rPr lang="en-US" sz="2400" dirty="0">
                <a:solidFill>
                  <a:schemeClr val="bg1"/>
                </a:solidFill>
                <a:latin typeface="RinkiyMJ" pitchFamily="2" charset="0"/>
                <a:cs typeface="RinkiyMJ" pitchFamily="2" charset="0"/>
              </a:rPr>
              <a:t> </a:t>
            </a:r>
            <a:r>
              <a:rPr lang="en-US" sz="2400" dirty="0" err="1">
                <a:solidFill>
                  <a:schemeClr val="bg1"/>
                </a:solidFill>
                <a:latin typeface="RinkiyMJ" pitchFamily="2" charset="0"/>
                <a:cs typeface="RinkiyMJ" pitchFamily="2" charset="0"/>
              </a:rPr>
              <a:t>Gm</a:t>
            </a:r>
            <a:r>
              <a:rPr lang="en-US" sz="2400" dirty="0">
                <a:solidFill>
                  <a:schemeClr val="bg1"/>
                </a:solidFill>
                <a:latin typeface="RinkiyMJ" pitchFamily="2" charset="0"/>
                <a:cs typeface="RinkiyMJ" pitchFamily="2" charset="0"/>
              </a:rPr>
              <a:t> `</a:t>
            </a:r>
            <a:r>
              <a:rPr lang="en-US" sz="2400" dirty="0" err="1">
                <a:solidFill>
                  <a:schemeClr val="bg1"/>
                </a:solidFill>
                <a:latin typeface="RinkiyMJ" pitchFamily="2" charset="0"/>
                <a:cs typeface="RinkiyMJ" pitchFamily="2" charset="0"/>
              </a:rPr>
              <a:t>vwLj</a:t>
            </a:r>
            <a:r>
              <a:rPr lang="en-US" sz="2400" dirty="0">
                <a:solidFill>
                  <a:schemeClr val="bg1"/>
                </a:solidFill>
                <a:latin typeface="RinkiyMJ" pitchFamily="2" charset="0"/>
                <a:cs typeface="RinkiyMJ" pitchFamily="2" charset="0"/>
              </a:rPr>
              <a:t> </a:t>
            </a:r>
            <a:r>
              <a:rPr lang="en-US" sz="2400" dirty="0" err="1">
                <a:solidFill>
                  <a:schemeClr val="bg1"/>
                </a:solidFill>
                <a:latin typeface="RinkiyMJ" pitchFamily="2" charset="0"/>
                <a:cs typeface="RinkiyMJ" pitchFamily="2" charset="0"/>
              </a:rPr>
              <a:t>gv</a:t>
            </a:r>
            <a:r>
              <a:rPr lang="en-US" sz="2400" dirty="0">
                <a:solidFill>
                  <a:schemeClr val="bg1"/>
                </a:solidFill>
                <a:latin typeface="RinkiyMJ" pitchFamily="2" charset="0"/>
                <a:cs typeface="RinkiyMJ" pitchFamily="2" charset="0"/>
              </a:rPr>
              <a:t>`&amp;</a:t>
            </a:r>
            <a:r>
              <a:rPr lang="en-US" sz="2400" dirty="0" err="1">
                <a:solidFill>
                  <a:schemeClr val="bg1"/>
                </a:solidFill>
                <a:latin typeface="RinkiyMJ" pitchFamily="2" charset="0"/>
                <a:cs typeface="RinkiyMJ" pitchFamily="2" charset="0"/>
              </a:rPr>
              <a:t>ivmv</a:t>
            </a:r>
            <a:endParaRPr lang="en-US" sz="2400" dirty="0">
              <a:solidFill>
                <a:schemeClr val="bg1"/>
              </a:solidFill>
              <a:latin typeface="RinkiyMJ" pitchFamily="2" charset="0"/>
              <a:cs typeface="RinkiyMJ" pitchFamily="2" charset="0"/>
            </a:endParaRPr>
          </a:p>
          <a:p>
            <a:r>
              <a:rPr lang="en-US" sz="2400" dirty="0">
                <a:solidFill>
                  <a:schemeClr val="bg1"/>
                </a:solidFill>
                <a:latin typeface="RinkiyMJ" pitchFamily="2" charset="0"/>
                <a:cs typeface="RinkiyMJ" pitchFamily="2" charset="0"/>
              </a:rPr>
              <a:t>‡</a:t>
            </a:r>
            <a:r>
              <a:rPr lang="en-US" sz="2400" dirty="0" err="1">
                <a:solidFill>
                  <a:schemeClr val="bg1"/>
                </a:solidFill>
                <a:latin typeface="RinkiyMJ" pitchFamily="2" charset="0"/>
                <a:cs typeface="RinkiyMJ" pitchFamily="2" charset="0"/>
              </a:rPr>
              <a:t>gvevt</a:t>
            </a:r>
            <a:r>
              <a:rPr lang="en-US" sz="2400" dirty="0">
                <a:solidFill>
                  <a:schemeClr val="bg1"/>
                </a:solidFill>
                <a:latin typeface="RinkiyMJ" pitchFamily="2" charset="0"/>
                <a:cs typeface="RinkiyMJ" pitchFamily="2" charset="0"/>
              </a:rPr>
              <a:t> 01745571436</a:t>
            </a:r>
          </a:p>
          <a:p>
            <a:pPr algn="ctr"/>
            <a:endParaRPr lang="en-US" dirty="0"/>
          </a:p>
        </p:txBody>
      </p:sp>
    </p:spTree>
    <p:extLst>
      <p:ext uri="{BB962C8B-B14F-4D97-AF65-F5344CB8AC3E}">
        <p14:creationId xmlns:p14="http://schemas.microsoft.com/office/powerpoint/2010/main" val="176427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060" t="10671" r="2701" b="2038"/>
          <a:stretch/>
        </p:blipFill>
        <p:spPr>
          <a:xfrm rot="10800000">
            <a:off x="187817" y="43762"/>
            <a:ext cx="5181600" cy="681423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791200" y="1219200"/>
            <a:ext cx="2667000" cy="1015663"/>
          </a:xfrm>
          <a:prstGeom prst="rect">
            <a:avLst/>
          </a:prstGeom>
          <a:ln>
            <a:solidFill>
              <a:schemeClr val="accent1"/>
            </a:solidFill>
          </a:ln>
          <a:scene3d>
            <a:camera prst="isometricOffAxis2Left"/>
            <a:lightRig rig="threePt" dir="t"/>
          </a:scene3d>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6000" dirty="0" smtClean="0">
                <a:latin typeface="RinkiyMJ" pitchFamily="2" charset="0"/>
                <a:cs typeface="RinkiyMJ" pitchFamily="2" charset="0"/>
              </a:rPr>
              <a:t>10g </a:t>
            </a:r>
            <a:r>
              <a:rPr lang="en-US" sz="6000" dirty="0" err="1" smtClean="0">
                <a:latin typeface="RinkiyMJ" pitchFamily="2" charset="0"/>
                <a:cs typeface="RinkiyMJ" pitchFamily="2" charset="0"/>
              </a:rPr>
              <a:t>iæKz</a:t>
            </a:r>
            <a:endParaRPr lang="en-US" sz="6000" dirty="0">
              <a:latin typeface="RinkiyMJ" pitchFamily="2" charset="0"/>
              <a:cs typeface="RinkiyMJ" pitchFamily="2" charset="0"/>
            </a:endParaRPr>
          </a:p>
        </p:txBody>
      </p:sp>
    </p:spTree>
    <p:extLst>
      <p:ext uri="{BB962C8B-B14F-4D97-AF65-F5344CB8AC3E}">
        <p14:creationId xmlns:p14="http://schemas.microsoft.com/office/powerpoint/2010/main" val="148700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       </a:t>
            </a:r>
            <a:r>
              <a:rPr lang="en-US" dirty="0" err="1" smtClean="0">
                <a:latin typeface="GangaSagarMJ" pitchFamily="2" charset="0"/>
                <a:cs typeface="GangaSagarMJ" pitchFamily="2" charset="0"/>
              </a:rPr>
              <a:t>wb‡Pi</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Qwe</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jvi</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w`‡K</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jÿ</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Kwi</a:t>
            </a:r>
            <a:endParaRPr lang="en-US" dirty="0">
              <a:latin typeface="GangaSagarMJ" pitchFamily="2" charset="0"/>
              <a:cs typeface="GangaSagarMJ" pitchFamily="2" charset="0"/>
            </a:endParaRP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905001"/>
            <a:ext cx="4343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81600" y="2057401"/>
            <a:ext cx="3405187" cy="236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09504" y="4648200"/>
            <a:ext cx="3581400" cy="1200329"/>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600" dirty="0" smtClean="0">
                <a:solidFill>
                  <a:schemeClr val="tx1"/>
                </a:solidFill>
                <a:latin typeface="RinkiyMJ" pitchFamily="2" charset="0"/>
                <a:cs typeface="RinkiyMJ" pitchFamily="2" charset="0"/>
              </a:rPr>
              <a:t>   </a:t>
            </a:r>
            <a:r>
              <a:rPr lang="en-US" sz="3600" dirty="0" err="1" smtClean="0">
                <a:solidFill>
                  <a:schemeClr val="tx1"/>
                </a:solidFill>
                <a:latin typeface="RinkiyMJ" pitchFamily="2" charset="0"/>
                <a:cs typeface="RinkiyMJ" pitchFamily="2" charset="0"/>
              </a:rPr>
              <a:t>gvZwcZvi</a:t>
            </a:r>
            <a:r>
              <a:rPr lang="en-US" sz="3600" dirty="0" smtClean="0">
                <a:solidFill>
                  <a:schemeClr val="tx1"/>
                </a:solidFill>
                <a:latin typeface="RinkiyMJ" pitchFamily="2" charset="0"/>
                <a:cs typeface="RinkiyMJ" pitchFamily="2" charset="0"/>
              </a:rPr>
              <a:t> mv‡_ </a:t>
            </a:r>
          </a:p>
          <a:p>
            <a:r>
              <a:rPr lang="en-US" sz="3600" dirty="0" smtClean="0">
                <a:solidFill>
                  <a:schemeClr val="tx1"/>
                </a:solidFill>
                <a:latin typeface="RinkiyMJ" pitchFamily="2" charset="0"/>
                <a:cs typeface="RinkiyMJ" pitchFamily="2" charset="0"/>
              </a:rPr>
              <a:t> </a:t>
            </a:r>
            <a:r>
              <a:rPr lang="en-US" sz="3600" dirty="0" err="1" smtClean="0">
                <a:solidFill>
                  <a:schemeClr val="tx1"/>
                </a:solidFill>
                <a:latin typeface="RinkiyMJ" pitchFamily="2" charset="0"/>
                <a:cs typeface="RinkiyMJ" pitchFamily="2" charset="0"/>
              </a:rPr>
              <a:t>DËg</a:t>
            </a:r>
            <a:r>
              <a:rPr lang="en-US" sz="3600" dirty="0" smtClean="0">
                <a:solidFill>
                  <a:schemeClr val="tx1"/>
                </a:solidFill>
                <a:latin typeface="RinkiyMJ" pitchFamily="2" charset="0"/>
                <a:cs typeface="RinkiyMJ" pitchFamily="2" charset="0"/>
              </a:rPr>
              <a:t> </a:t>
            </a:r>
            <a:r>
              <a:rPr lang="en-US" sz="3600" dirty="0" err="1" smtClean="0">
                <a:solidFill>
                  <a:schemeClr val="tx1"/>
                </a:solidFill>
                <a:latin typeface="RinkiyMJ" pitchFamily="2" charset="0"/>
                <a:cs typeface="RinkiyMJ" pitchFamily="2" charset="0"/>
              </a:rPr>
              <a:t>AvPib</a:t>
            </a:r>
            <a:r>
              <a:rPr lang="en-US" sz="3600" dirty="0" smtClean="0">
                <a:solidFill>
                  <a:schemeClr val="tx1"/>
                </a:solidFill>
                <a:latin typeface="RinkiyMJ" pitchFamily="2" charset="0"/>
                <a:cs typeface="RinkiyMJ" pitchFamily="2" charset="0"/>
              </a:rPr>
              <a:t> </a:t>
            </a:r>
            <a:r>
              <a:rPr lang="en-US" sz="3600" dirty="0" err="1" smtClean="0">
                <a:solidFill>
                  <a:schemeClr val="tx1"/>
                </a:solidFill>
                <a:latin typeface="RinkiyMJ" pitchFamily="2" charset="0"/>
                <a:cs typeface="RinkiyMJ" pitchFamily="2" charset="0"/>
              </a:rPr>
              <a:t>Kiv</a:t>
            </a:r>
            <a:r>
              <a:rPr lang="en-US" sz="3600" dirty="0" smtClean="0">
                <a:solidFill>
                  <a:schemeClr val="tx1"/>
                </a:solidFill>
                <a:latin typeface="RinkiyMJ" pitchFamily="2" charset="0"/>
                <a:cs typeface="RinkiyMJ" pitchFamily="2" charset="0"/>
              </a:rPr>
              <a:t> </a:t>
            </a:r>
            <a:r>
              <a:rPr lang="en-US" sz="2800" dirty="0" smtClean="0">
                <a:latin typeface="RinkiyMJ" pitchFamily="2" charset="0"/>
                <a:cs typeface="RinkiyMJ" pitchFamily="2" charset="0"/>
              </a:rPr>
              <a:t>|</a:t>
            </a:r>
            <a:r>
              <a:rPr lang="en-US" sz="2800" dirty="0">
                <a:latin typeface="RinkiyMJ" pitchFamily="2" charset="0"/>
                <a:cs typeface="RinkiyMJ" pitchFamily="2" charset="0"/>
              </a:rPr>
              <a:t> </a:t>
            </a:r>
            <a:r>
              <a:rPr lang="en-US" sz="2800" dirty="0" smtClean="0">
                <a:latin typeface="RinkiyMJ" pitchFamily="2" charset="0"/>
                <a:cs typeface="RinkiyMJ" pitchFamily="2" charset="0"/>
              </a:rPr>
              <a:t> </a:t>
            </a:r>
          </a:p>
        </p:txBody>
      </p:sp>
      <p:sp>
        <p:nvSpPr>
          <p:cNvPr id="6" name="TextBox 5"/>
          <p:cNvSpPr txBox="1"/>
          <p:nvPr/>
        </p:nvSpPr>
        <p:spPr>
          <a:xfrm>
            <a:off x="533400" y="5479196"/>
            <a:ext cx="3505200" cy="923330"/>
          </a:xfrm>
          <a:prstGeom prst="rect">
            <a:avLst/>
          </a:prstGeom>
          <a:noFill/>
        </p:spPr>
        <p:txBody>
          <a:bodyPr wrap="square" rtlCol="0">
            <a:spAutoFit/>
          </a:bodyPr>
          <a:lstStyle/>
          <a:p>
            <a:r>
              <a:rPr lang="en-US" sz="3600" dirty="0" err="1" smtClean="0">
                <a:latin typeface="GangaSagarMJ" pitchFamily="2" charset="0"/>
                <a:cs typeface="GangaSagarMJ" pitchFamily="2" charset="0"/>
              </a:rPr>
              <a:t>bvgvR</a:t>
            </a:r>
            <a:r>
              <a:rPr lang="en-US" sz="3600" dirty="0" smtClean="0">
                <a:latin typeface="GangaSagarMJ" pitchFamily="2" charset="0"/>
                <a:cs typeface="GangaSagarMJ" pitchFamily="2" charset="0"/>
              </a:rPr>
              <a:t> </a:t>
            </a:r>
            <a:r>
              <a:rPr lang="en-US" sz="3600" dirty="0" err="1" smtClean="0">
                <a:latin typeface="GangaSagarMJ" pitchFamily="2" charset="0"/>
                <a:cs typeface="GangaSagarMJ" pitchFamily="2" charset="0"/>
              </a:rPr>
              <a:t>covi</a:t>
            </a:r>
            <a:r>
              <a:rPr lang="en-US" sz="3600" dirty="0" smtClean="0">
                <a:latin typeface="GangaSagarMJ" pitchFamily="2" charset="0"/>
                <a:cs typeface="GangaSagarMJ" pitchFamily="2" charset="0"/>
              </a:rPr>
              <a:t> `„k¨</a:t>
            </a:r>
          </a:p>
          <a:p>
            <a:endParaRPr lang="en-US" dirty="0">
              <a:latin typeface="GangaSagarMJ" pitchFamily="2" charset="0"/>
              <a:cs typeface="GangaSagarMJ" pitchFamily="2" charset="0"/>
            </a:endParaRPr>
          </a:p>
        </p:txBody>
      </p:sp>
    </p:spTree>
    <p:extLst>
      <p:ext uri="{BB962C8B-B14F-4D97-AF65-F5344CB8AC3E}">
        <p14:creationId xmlns:p14="http://schemas.microsoft.com/office/powerpoint/2010/main" val="46023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0-#ppt_w/2"/>
                                          </p:val>
                                        </p:tav>
                                        <p:tav tm="100000">
                                          <p:val>
                                            <p:strVal val="#ppt_x"/>
                                          </p:val>
                                        </p:tav>
                                      </p:tavLst>
                                    </p:anim>
                                    <p:anim calcmode="lin" valueType="num">
                                      <p:cBhvr additive="base">
                                        <p:cTn id="15"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additive="base">
                                        <p:cTn id="27" dur="500" fill="hold"/>
                                        <p:tgtEl>
                                          <p:spTgt spid="3075"/>
                                        </p:tgtEl>
                                        <p:attrNameLst>
                                          <p:attrName>ppt_x</p:attrName>
                                        </p:attrNameLst>
                                      </p:cBhvr>
                                      <p:tavLst>
                                        <p:tav tm="0">
                                          <p:val>
                                            <p:strVal val="#ppt_x"/>
                                          </p:val>
                                        </p:tav>
                                        <p:tav tm="100000">
                                          <p:val>
                                            <p:strVal val="#ppt_x"/>
                                          </p:val>
                                        </p:tav>
                                      </p:tavLst>
                                    </p:anim>
                                    <p:anim calcmode="lin" valueType="num">
                                      <p:cBhvr additive="base">
                                        <p:cTn id="2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0800"/>
            <a:ext cx="4943475" cy="371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Callout 3 2"/>
          <p:cNvSpPr/>
          <p:nvPr/>
        </p:nvSpPr>
        <p:spPr>
          <a:xfrm>
            <a:off x="1371600" y="361604"/>
            <a:ext cx="6400800" cy="2057400"/>
          </a:xfrm>
          <a:prstGeom prst="borderCallout3">
            <a:avLst>
              <a:gd name="adj1" fmla="val 50049"/>
              <a:gd name="adj2" fmla="val 13"/>
              <a:gd name="adj3" fmla="val 98249"/>
              <a:gd name="adj4" fmla="val -9021"/>
              <a:gd name="adj5" fmla="val 158842"/>
              <a:gd name="adj6" fmla="val 31220"/>
              <a:gd name="adj7" fmla="val 249426"/>
              <a:gd name="adj8" fmla="val 41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SutonnyMJ" pitchFamily="2" charset="0"/>
                <a:cs typeface="SutonnyMJ" pitchFamily="2" charset="0"/>
              </a:rPr>
              <a:t>BqvwZg</a:t>
            </a:r>
            <a:r>
              <a:rPr lang="en-US" sz="4800" dirty="0">
                <a:latin typeface="SutonnyMJ" pitchFamily="2" charset="0"/>
                <a:cs typeface="SutonnyMJ" pitchFamily="2" charset="0"/>
              </a:rPr>
              <a:t> I </a:t>
            </a:r>
            <a:r>
              <a:rPr lang="en-US" sz="4800" dirty="0" err="1">
                <a:latin typeface="SutonnyMJ" pitchFamily="2" charset="0"/>
                <a:cs typeface="SutonnyMJ" pitchFamily="2" charset="0"/>
              </a:rPr>
              <a:t>Amnvq</a:t>
            </a:r>
            <a:r>
              <a:rPr lang="en-US" sz="4800" dirty="0">
                <a:latin typeface="SutonnyMJ" pitchFamily="2" charset="0"/>
                <a:cs typeface="SutonnyMJ" pitchFamily="2" charset="0"/>
              </a:rPr>
              <a:t>‡`i </a:t>
            </a:r>
            <a:r>
              <a:rPr lang="en-US" sz="4800" dirty="0" err="1">
                <a:latin typeface="SutonnyMJ" pitchFamily="2" charset="0"/>
                <a:cs typeface="SutonnyMJ" pitchFamily="2" charset="0"/>
              </a:rPr>
              <a:t>gv‡S</a:t>
            </a:r>
            <a:r>
              <a:rPr lang="en-US" sz="4800" dirty="0">
                <a:latin typeface="SutonnyMJ" pitchFamily="2" charset="0"/>
                <a:cs typeface="SutonnyMJ" pitchFamily="2" charset="0"/>
              </a:rPr>
              <a:t/>
            </a:r>
            <a:br>
              <a:rPr lang="en-US" sz="4800" dirty="0">
                <a:latin typeface="SutonnyMJ" pitchFamily="2" charset="0"/>
                <a:cs typeface="SutonnyMJ" pitchFamily="2" charset="0"/>
              </a:rPr>
            </a:br>
            <a:r>
              <a:rPr lang="en-US" sz="4800" dirty="0">
                <a:latin typeface="SutonnyMJ" pitchFamily="2" charset="0"/>
                <a:cs typeface="SutonnyMJ" pitchFamily="2" charset="0"/>
              </a:rPr>
              <a:t>   </a:t>
            </a:r>
            <a:r>
              <a:rPr lang="en-US" sz="4800" dirty="0" err="1">
                <a:latin typeface="SutonnyMJ" pitchFamily="2" charset="0"/>
                <a:cs typeface="SutonnyMJ" pitchFamily="2" charset="0"/>
              </a:rPr>
              <a:t>hvKvZ</a:t>
            </a:r>
            <a:r>
              <a:rPr lang="en-US" sz="4800" dirty="0">
                <a:latin typeface="SutonnyMJ" pitchFamily="2" charset="0"/>
                <a:cs typeface="SutonnyMJ" pitchFamily="2" charset="0"/>
              </a:rPr>
              <a:t> </a:t>
            </a:r>
            <a:r>
              <a:rPr lang="en-US" sz="4800" dirty="0" err="1">
                <a:latin typeface="SutonnyMJ" pitchFamily="2" charset="0"/>
                <a:cs typeface="SutonnyMJ" pitchFamily="2" charset="0"/>
              </a:rPr>
              <a:t>cÖ`v‡bi</a:t>
            </a:r>
            <a:r>
              <a:rPr lang="en-US" sz="4800" dirty="0">
                <a:latin typeface="SutonnyMJ" pitchFamily="2" charset="0"/>
                <a:cs typeface="SutonnyMJ" pitchFamily="2" charset="0"/>
              </a:rPr>
              <a:t> `„k¨</a:t>
            </a:r>
          </a:p>
          <a:p>
            <a:pPr algn="ctr"/>
            <a:endParaRPr lang="en-US" dirty="0"/>
          </a:p>
        </p:txBody>
      </p:sp>
    </p:spTree>
    <p:extLst>
      <p:ext uri="{BB962C8B-B14F-4D97-AF65-F5344CB8AC3E}">
        <p14:creationId xmlns:p14="http://schemas.microsoft.com/office/powerpoint/2010/main" val="141116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438400" y="762000"/>
            <a:ext cx="4419600" cy="743712"/>
          </a:xfrm>
        </p:spPr>
        <p:txBody>
          <a:bodyPr>
            <a:normAutofit fontScale="90000"/>
          </a:bodyPr>
          <a:lstStyle/>
          <a:p>
            <a:pPr algn="ctr"/>
            <a:r>
              <a:rPr lang="en-US" dirty="0" err="1" smtClean="0">
                <a:latin typeface="GangaSagarMJ" pitchFamily="2" charset="0"/>
                <a:cs typeface="GangaSagarMJ" pitchFamily="2" charset="0"/>
              </a:rPr>
              <a:t>AvR‡Ki</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cvV</a:t>
            </a:r>
            <a:r>
              <a:rPr lang="en-US" dirty="0" smtClean="0">
                <a:latin typeface="GangaSagarMJ" pitchFamily="2" charset="0"/>
                <a:cs typeface="GangaSagarMJ" pitchFamily="2" charset="0"/>
              </a:rPr>
              <a:t> </a:t>
            </a:r>
            <a:endParaRPr lang="en-US" dirty="0">
              <a:latin typeface="GangaSagarMJ" pitchFamily="2" charset="0"/>
              <a:cs typeface="GangaSagarMJ" pitchFamily="2" charset="0"/>
            </a:endParaRPr>
          </a:p>
        </p:txBody>
      </p:sp>
      <p:sp>
        <p:nvSpPr>
          <p:cNvPr id="13" name="TextBox 12"/>
          <p:cNvSpPr txBox="1"/>
          <p:nvPr/>
        </p:nvSpPr>
        <p:spPr>
          <a:xfrm>
            <a:off x="2057400" y="2286000"/>
            <a:ext cx="5638800" cy="646331"/>
          </a:xfrm>
          <a:prstGeom prst="rect">
            <a:avLst/>
          </a:prstGeom>
          <a:noFill/>
        </p:spPr>
        <p:txBody>
          <a:bodyPr wrap="square" rtlCol="0">
            <a:spAutoFit/>
          </a:bodyPr>
          <a:lstStyle/>
          <a:p>
            <a:r>
              <a:rPr lang="en-US" dirty="0" err="1" smtClean="0">
                <a:latin typeface="GangaSagarMJ" pitchFamily="2" charset="0"/>
                <a:cs typeface="GangaSagarMJ" pitchFamily="2" charset="0"/>
              </a:rPr>
              <a:t>Avjøvni</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Bev`Z</a:t>
            </a:r>
            <a:r>
              <a:rPr lang="en-US" dirty="0" smtClean="0">
                <a:latin typeface="GangaSagarMJ" pitchFamily="2" charset="0"/>
                <a:cs typeface="GangaSagarMJ" pitchFamily="2" charset="0"/>
              </a:rPr>
              <a:t>  I </a:t>
            </a:r>
            <a:r>
              <a:rPr lang="en-US" dirty="0" err="1" smtClean="0">
                <a:latin typeface="GangaSagarMJ" pitchFamily="2" charset="0"/>
                <a:cs typeface="GangaSagarMJ" pitchFamily="2" charset="0"/>
              </a:rPr>
              <a:t>gvZvwcZv</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AvZ¥xq</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Rb</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BqvwZg</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wgmwKb</a:t>
            </a:r>
            <a:r>
              <a:rPr lang="en-US" dirty="0">
                <a:latin typeface="GangaSagarMJ" pitchFamily="2" charset="0"/>
                <a:cs typeface="GangaSagarMJ" pitchFamily="2" charset="0"/>
              </a:rPr>
              <a:t> </a:t>
            </a:r>
            <a:r>
              <a:rPr lang="en-US" dirty="0" smtClean="0">
                <a:latin typeface="GangaSagarMJ" pitchFamily="2" charset="0"/>
                <a:cs typeface="GangaSagarMJ" pitchFamily="2" charset="0"/>
              </a:rPr>
              <a:t>†`i mv‡_ </a:t>
            </a:r>
            <a:r>
              <a:rPr lang="en-US" dirty="0" err="1" smtClean="0">
                <a:latin typeface="GangaSagarMJ" pitchFamily="2" charset="0"/>
                <a:cs typeface="GangaSagarMJ" pitchFamily="2" charset="0"/>
              </a:rPr>
              <a:t>DËg</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AvPib</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Ges</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bvgvR</a:t>
            </a:r>
            <a:r>
              <a:rPr lang="en-US" dirty="0" smtClean="0">
                <a:latin typeface="GangaSagarMJ" pitchFamily="2" charset="0"/>
                <a:cs typeface="GangaSagarMJ" pitchFamily="2" charset="0"/>
              </a:rPr>
              <a:t> , </a:t>
            </a:r>
            <a:r>
              <a:rPr lang="en-US" dirty="0" err="1" smtClean="0">
                <a:latin typeface="GangaSagarMJ" pitchFamily="2" charset="0"/>
                <a:cs typeface="GangaSagarMJ" pitchFamily="2" charset="0"/>
              </a:rPr>
              <a:t>hvKvZ</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m¤ú‡K</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Av‡jvPbv</a:t>
            </a:r>
            <a:r>
              <a:rPr lang="en-US" dirty="0" smtClean="0">
                <a:latin typeface="GangaSagarMJ" pitchFamily="2" charset="0"/>
                <a:cs typeface="GangaSagarMJ" pitchFamily="2" charset="0"/>
              </a:rPr>
              <a:t> |  </a:t>
            </a:r>
            <a:endParaRPr lang="en-US" dirty="0">
              <a:latin typeface="GangaSagarMJ" pitchFamily="2" charset="0"/>
              <a:cs typeface="GangaSagarMJ" pitchFamily="2" charset="0"/>
            </a:endParaRPr>
          </a:p>
        </p:txBody>
      </p:sp>
      <p:sp>
        <p:nvSpPr>
          <p:cNvPr id="14" name="TextBox 13"/>
          <p:cNvSpPr txBox="1"/>
          <p:nvPr/>
        </p:nvSpPr>
        <p:spPr>
          <a:xfrm>
            <a:off x="2057400" y="3410755"/>
            <a:ext cx="5867400" cy="646331"/>
          </a:xfrm>
          <a:prstGeom prst="rect">
            <a:avLst/>
          </a:prstGeom>
          <a:noFill/>
        </p:spPr>
        <p:txBody>
          <a:bodyPr wrap="square" rtlCol="0">
            <a:spAutoFit/>
          </a:bodyPr>
          <a:lstStyle/>
          <a:p>
            <a:r>
              <a:rPr lang="en-US" dirty="0" err="1" smtClean="0">
                <a:latin typeface="GangaSagarMJ" pitchFamily="2" charset="0"/>
                <a:cs typeface="GangaSagarMJ" pitchFamily="2" charset="0"/>
              </a:rPr>
              <a:t>gw`bv</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kix‡di</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AvIm</a:t>
            </a:r>
            <a:r>
              <a:rPr lang="en-US" dirty="0" smtClean="0">
                <a:latin typeface="GangaSagarMJ" pitchFamily="2" charset="0"/>
                <a:cs typeface="GangaSagarMJ" pitchFamily="2" charset="0"/>
              </a:rPr>
              <a:t> I </a:t>
            </a:r>
            <a:r>
              <a:rPr lang="en-US" dirty="0" err="1" smtClean="0">
                <a:latin typeface="GangaSagarMJ" pitchFamily="2" charset="0"/>
                <a:cs typeface="GangaSagarMJ" pitchFamily="2" charset="0"/>
              </a:rPr>
              <a:t>LvRivR</a:t>
            </a:r>
            <a:r>
              <a:rPr lang="en-US" dirty="0" smtClean="0">
                <a:latin typeface="GangaSagarMJ" pitchFamily="2" charset="0"/>
                <a:cs typeface="GangaSagarMJ" pitchFamily="2" charset="0"/>
              </a:rPr>
              <a:t>‡`i  </a:t>
            </a:r>
            <a:r>
              <a:rPr lang="en-US" dirty="0" err="1" smtClean="0">
                <a:latin typeface="GangaSagarMJ" pitchFamily="2" charset="0"/>
                <a:cs typeface="GangaSagarMJ" pitchFamily="2" charset="0"/>
              </a:rPr>
              <a:t>Ges</a:t>
            </a:r>
            <a:r>
              <a:rPr lang="en-US" dirty="0" smtClean="0">
                <a:latin typeface="GangaSagarMJ" pitchFamily="2" charset="0"/>
                <a:cs typeface="GangaSagarMJ" pitchFamily="2" charset="0"/>
              </a:rPr>
              <a:t> </a:t>
            </a:r>
            <a:r>
              <a:rPr lang="en-US" dirty="0" err="1" smtClean="0">
                <a:latin typeface="GangaSagarMJ" pitchFamily="2" charset="0"/>
                <a:cs typeface="GangaSagarMJ" pitchFamily="2" charset="0"/>
              </a:rPr>
              <a:t>Bûw</a:t>
            </a:r>
            <a:r>
              <a:rPr lang="en-US" dirty="0" smtClean="0">
                <a:latin typeface="GangaSagarMJ" pitchFamily="2" charset="0"/>
                <a:cs typeface="GangaSagarMJ" pitchFamily="2" charset="0"/>
              </a:rPr>
              <a:t>`‡`i  </a:t>
            </a:r>
            <a:r>
              <a:rPr lang="en-US" dirty="0" err="1" smtClean="0">
                <a:latin typeface="GangaSagarMJ" pitchFamily="2" charset="0"/>
                <a:cs typeface="GangaSagarMJ" pitchFamily="2" charset="0"/>
              </a:rPr>
              <a:t>m¤ú‡K</a:t>
            </a:r>
            <a:r>
              <a:rPr lang="en-US" dirty="0" smtClean="0">
                <a:latin typeface="GangaSagarMJ" pitchFamily="2" charset="0"/>
                <a:cs typeface="GangaSagarMJ" pitchFamily="2" charset="0"/>
              </a:rPr>
              <a:t>© </a:t>
            </a:r>
            <a:r>
              <a:rPr lang="en-US" dirty="0">
                <a:latin typeface="GangaSagarMJ" pitchFamily="2" charset="0"/>
                <a:cs typeface="GangaSagarMJ" pitchFamily="2" charset="0"/>
              </a:rPr>
              <a:t>© </a:t>
            </a:r>
            <a:r>
              <a:rPr lang="en-US" dirty="0" err="1" smtClean="0">
                <a:latin typeface="GangaSagarMJ" pitchFamily="2" charset="0"/>
                <a:cs typeface="GangaSagarMJ" pitchFamily="2" charset="0"/>
              </a:rPr>
              <a:t>Av‡jvPbv</a:t>
            </a:r>
            <a:r>
              <a:rPr lang="en-US" dirty="0" smtClean="0">
                <a:latin typeface="GangaSagarMJ" pitchFamily="2" charset="0"/>
                <a:cs typeface="GangaSagarMJ" pitchFamily="2" charset="0"/>
              </a:rPr>
              <a:t> </a:t>
            </a:r>
            <a:r>
              <a:rPr lang="en-US" dirty="0">
                <a:latin typeface="GangaSagarMJ" pitchFamily="2" charset="0"/>
                <a:cs typeface="GangaSagarMJ" pitchFamily="2" charset="0"/>
              </a:rPr>
              <a:t>| </a:t>
            </a:r>
            <a:endParaRPr lang="en-US" dirty="0" smtClean="0">
              <a:latin typeface="GangaSagarMJ" pitchFamily="2" charset="0"/>
              <a:cs typeface="GangaSagarMJ" pitchFamily="2" charset="0"/>
            </a:endParaRPr>
          </a:p>
          <a:p>
            <a:endParaRPr lang="en-US" dirty="0">
              <a:latin typeface="GangaSagarMJ" pitchFamily="2" charset="0"/>
              <a:cs typeface="GangaSagarMJ" pitchFamily="2" charset="0"/>
            </a:endParaRPr>
          </a:p>
        </p:txBody>
      </p:sp>
    </p:spTree>
    <p:extLst>
      <p:ext uri="{BB962C8B-B14F-4D97-AF65-F5344CB8AC3E}">
        <p14:creationId xmlns:p14="http://schemas.microsoft.com/office/powerpoint/2010/main" val="416542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4529" y="447276"/>
            <a:ext cx="5306827" cy="1035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838200" y="2133600"/>
            <a:ext cx="7467600" cy="2062103"/>
          </a:xfrm>
          <a:prstGeom prst="rect">
            <a:avLst/>
          </a:prstGeom>
          <a:noFill/>
        </p:spPr>
        <p:txBody>
          <a:bodyPr wrap="square" rtlCol="0">
            <a:spAutoFit/>
          </a:bodyPr>
          <a:lstStyle/>
          <a:p>
            <a:pPr algn="ct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cvV‡k‡l</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wkÿv_x©iv</a:t>
            </a:r>
            <a:endParaRPr lang="en-US" sz="3200" dirty="0">
              <a:latin typeface="GangaSagarMJ" pitchFamily="2" charset="0"/>
              <a:cs typeface="GangaSagarMJ" pitchFamily="2" charset="0"/>
            </a:endParaRPr>
          </a:p>
          <a:p>
            <a:r>
              <a:rPr lang="en-US" sz="3200" dirty="0" smtClean="0">
                <a:latin typeface="GangaSagarMJ" pitchFamily="2" charset="0"/>
                <a:cs typeface="GangaSagarMJ" pitchFamily="2" charset="0"/>
              </a:rPr>
              <a:t> * </a:t>
            </a:r>
            <a:r>
              <a:rPr lang="en-US" sz="3200" dirty="0" err="1" smtClean="0">
                <a:latin typeface="GangaSagarMJ" pitchFamily="2" charset="0"/>
                <a:cs typeface="GangaSagarMJ" pitchFamily="2" charset="0"/>
              </a:rPr>
              <a:t>k‡ãi</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ZvnwKK</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Ki‡Z</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cvi‡e</a:t>
            </a:r>
            <a:r>
              <a:rPr lang="en-US" sz="3200" dirty="0" smtClean="0">
                <a:latin typeface="GangaSagarMJ" pitchFamily="2" charset="0"/>
                <a:cs typeface="GangaSagarMJ" pitchFamily="2" charset="0"/>
              </a:rPr>
              <a:t> |</a:t>
            </a:r>
          </a:p>
          <a:p>
            <a:r>
              <a:rPr lang="en-US" sz="3200" dirty="0" smtClean="0">
                <a:latin typeface="GangaSagarMJ" pitchFamily="2" charset="0"/>
                <a:cs typeface="GangaSagarMJ" pitchFamily="2" charset="0"/>
              </a:rPr>
              <a:t> * </a:t>
            </a:r>
            <a:r>
              <a:rPr lang="en-US" sz="3200" dirty="0" err="1" smtClean="0">
                <a:latin typeface="GangaSagarMJ" pitchFamily="2" charset="0"/>
                <a:cs typeface="GangaSagarMJ" pitchFamily="2" charset="0"/>
              </a:rPr>
              <a:t>Avqv‡Zi</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evsjv</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Abyev</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Ki‡Z</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cvi‡e</a:t>
            </a:r>
            <a:r>
              <a:rPr lang="en-US" sz="3200" dirty="0" smtClean="0">
                <a:latin typeface="GangaSagarMJ" pitchFamily="2" charset="0"/>
                <a:cs typeface="GangaSagarMJ" pitchFamily="2" charset="0"/>
              </a:rPr>
              <a:t> </a:t>
            </a:r>
            <a:r>
              <a:rPr lang="en-US" sz="3200" dirty="0" smtClean="0">
                <a:latin typeface="GangaSagarMJ" pitchFamily="2" charset="0"/>
                <a:cs typeface="GangaSagarMJ" pitchFamily="2" charset="0"/>
              </a:rPr>
              <a:t>|</a:t>
            </a:r>
          </a:p>
          <a:p>
            <a:r>
              <a:rPr lang="en-US" sz="3200" dirty="0" smtClean="0">
                <a:latin typeface="GangaSagarMJ" pitchFamily="2" charset="0"/>
                <a:cs typeface="GangaSagarMJ" pitchFamily="2" charset="0"/>
              </a:rPr>
              <a:t> * </a:t>
            </a:r>
            <a:r>
              <a:rPr lang="en-US" sz="3200" dirty="0" err="1" smtClean="0">
                <a:latin typeface="GangaSagarMJ" pitchFamily="2" charset="0"/>
                <a:cs typeface="GangaSagarMJ" pitchFamily="2" charset="0"/>
              </a:rPr>
              <a:t>Avqv‡Zi</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wbw</a:t>
            </a:r>
            <a:r>
              <a:rPr lang="en-US" sz="3200" dirty="0" smtClean="0">
                <a:latin typeface="GangaSagarMJ" pitchFamily="2" charset="0"/>
                <a:cs typeface="GangaSagarMJ" pitchFamily="2" charset="0"/>
              </a:rPr>
              <a:t>`©ó  </a:t>
            </a:r>
            <a:r>
              <a:rPr lang="en-US" sz="3200" dirty="0" err="1" smtClean="0">
                <a:latin typeface="GangaSagarMJ" pitchFamily="2" charset="0"/>
                <a:cs typeface="GangaSagarMJ" pitchFamily="2" charset="0"/>
              </a:rPr>
              <a:t>As‡ki</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ZviwKe</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Ki‡Z</a:t>
            </a:r>
            <a:r>
              <a:rPr lang="en-US" sz="3200" dirty="0" smtClean="0">
                <a:latin typeface="GangaSagarMJ" pitchFamily="2" charset="0"/>
                <a:cs typeface="GangaSagarMJ" pitchFamily="2" charset="0"/>
              </a:rPr>
              <a:t> </a:t>
            </a:r>
            <a:r>
              <a:rPr lang="en-US" sz="3200" dirty="0" err="1" smtClean="0">
                <a:latin typeface="GangaSagarMJ" pitchFamily="2" charset="0"/>
                <a:cs typeface="GangaSagarMJ" pitchFamily="2" charset="0"/>
              </a:rPr>
              <a:t>cvi‡e</a:t>
            </a:r>
            <a:r>
              <a:rPr lang="en-US" sz="3200" dirty="0" smtClean="0">
                <a:latin typeface="GangaSagarMJ" pitchFamily="2" charset="0"/>
                <a:cs typeface="GangaSagarMJ" pitchFamily="2" charset="0"/>
              </a:rPr>
              <a:t>|</a:t>
            </a:r>
          </a:p>
        </p:txBody>
      </p:sp>
    </p:spTree>
    <p:extLst>
      <p:ext uri="{BB962C8B-B14F-4D97-AF65-F5344CB8AC3E}">
        <p14:creationId xmlns:p14="http://schemas.microsoft.com/office/powerpoint/2010/main" val="267850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94692"/>
            <a:ext cx="8610600" cy="5447645"/>
          </a:xfrm>
          <a:prstGeom prst="rect">
            <a:avLst/>
          </a:prstGeom>
          <a:noFill/>
        </p:spPr>
        <p:txBody>
          <a:bodyPr wrap="square" rtlCol="0">
            <a:spAutoFit/>
          </a:bodyPr>
          <a:lstStyle/>
          <a:p>
            <a:r>
              <a:rPr lang="as-IN" sz="2200" dirty="0"/>
              <a:t>৮৩</a:t>
            </a:r>
          </a:p>
          <a:p>
            <a:r>
              <a:rPr lang="ar-EG" sz="2200" dirty="0"/>
              <a:t>وَإِذْ أَخَذْنَا مِيثَاقَ بَنِي إِسْرَائِيلَ لاَ تَعْبُدُونَ إِلاَّ اللّهَ وَبِالْوَالِدَيْنِ إِحْسَاناً وَذِي الْقُرْبَى وَالْيَتَامَى وَالْمَسَاكِينِ وَقُولُواْ لِلنَّاسِ حُسْناً وَأَقِيمُواْ الصَّلاَةَ وَآتُواْ الزَّكَاةَ ثُمَّ تَوَلَّيْتُمْ إِلاَّ قَلِيلاً مِّنكُمْ وَأَنتُم مِّعْرِضُونَ</a:t>
            </a:r>
          </a:p>
          <a:p>
            <a:r>
              <a:rPr lang="as-IN" sz="2200" dirty="0">
                <a:latin typeface="SutonnyMJ" pitchFamily="2" charset="0"/>
              </a:rPr>
              <a:t>আর স্মরন কর ( সে সময়ের কথা)যখন বনী ইস্রালদের থেকে অংগীকার নিয়েছিলাম যে,তোমরা আল্লাহ ছাড়া অন্য কারো ইবাদত করবে না , মাতা পিতা আত্নীয় স্বজন,এতিম ও মিসকিনদের প্রতি সদ্বব্যবহার করবে এবং মানুষের সাথে সদালাপ করবে আর নামাজ যথাযথ ভাবে কায়েম করবে এবং যাকাত প্রদান করবে কিন্ত স্বল্প সংখ্যক লোক ছাড়া তোমরা সকলে ফিরে গেলে ( এঅংগিকার পালনে) ও মুখ ফিরিয়ে নিলে ।</a:t>
            </a:r>
          </a:p>
          <a:p>
            <a:r>
              <a:rPr lang="as-IN" sz="2200" dirty="0"/>
              <a:t>৮৪</a:t>
            </a:r>
          </a:p>
          <a:p>
            <a:r>
              <a:rPr lang="ar-EG" sz="2200" dirty="0"/>
              <a:t>وَإِذْ أَخَذْنَا مِيثَاقَكُمْ لاَ تَسْفِكُونَ دِمَاءكُمْ وَلاَ تُخْرِجُونَ أَنفُسَكُم مِّن دِيَارِكُمْ ثُمَّ أَقْرَرْتُمْ وَأَنتُمْ </a:t>
            </a:r>
            <a:r>
              <a:rPr lang="ar-EG" sz="2200" dirty="0" smtClean="0"/>
              <a:t>تَشْهَدُون</a:t>
            </a:r>
            <a:r>
              <a:rPr lang="en-US" sz="2200" dirty="0" smtClean="0"/>
              <a:t>  </a:t>
            </a:r>
            <a:endParaRPr lang="ar-EG" sz="2200" dirty="0"/>
          </a:p>
          <a:p>
            <a:r>
              <a:rPr lang="ar-EG" sz="2200" dirty="0" smtClean="0"/>
              <a:t>( </a:t>
            </a:r>
            <a:r>
              <a:rPr lang="as-IN" sz="2200" dirty="0"/>
              <a:t>হে ইহুদী সমাজ) যখন তোমাদের থেকে প্রতিশ্রুতি নিয়েছিলাম যে, তোমরা পরস্পরে রক্তপাত করবে না আর আপনজনকে স্বদেশ থেকে বহিস্কার করবেনা অতঃপর তোমরা ত্রুটি স্বীকার করেছিলে আর এ বিষয়ে তোমরাই এর স্বাক্ষী ।</a:t>
            </a:r>
          </a:p>
          <a:p>
            <a:endParaRPr lang="en-US" dirty="0"/>
          </a:p>
        </p:txBody>
      </p:sp>
    </p:spTree>
    <p:extLst>
      <p:ext uri="{BB962C8B-B14F-4D97-AF65-F5344CB8AC3E}">
        <p14:creationId xmlns:p14="http://schemas.microsoft.com/office/powerpoint/2010/main" val="421560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458200" cy="5791200"/>
          </a:xfrm>
        </p:spPr>
        <p:txBody>
          <a:bodyPr>
            <a:noAutofit/>
          </a:bodyPr>
          <a:lstStyle/>
          <a:p>
            <a:r>
              <a:rPr lang="as-IN" sz="2800" dirty="0" smtClean="0">
                <a:solidFill>
                  <a:schemeClr val="tx1"/>
                </a:solidFill>
              </a:rPr>
              <a:t>৮৫</a:t>
            </a:r>
            <a:r>
              <a:rPr lang="as-IN" sz="2800" dirty="0">
                <a:solidFill>
                  <a:schemeClr val="tx1"/>
                </a:solidFill>
              </a:rPr>
              <a:t/>
            </a:r>
            <a:br>
              <a:rPr lang="as-IN" sz="2800" dirty="0">
                <a:solidFill>
                  <a:schemeClr val="tx1"/>
                </a:solidFill>
              </a:rPr>
            </a:br>
            <a:r>
              <a:rPr lang="ar-EG" sz="2800" dirty="0">
                <a:solidFill>
                  <a:schemeClr val="tx1"/>
                </a:solidFill>
              </a:rPr>
              <a:t>ثُمَّ أَنتُمْ هَـؤُلاء تَقْتُلُونَ أَنفُسَكُمْ وَتُخْرِجُونَ فَرِيقاً مِّنكُم مِّن دِيَارِهِمْ تَظَاهَرُونَ عَلَيْهِم بِالإِثْمِ وَالْعُدْوَانِ وَإِن يَأتُوكُمْ أُسَارَى تُفَادُوهُمْ وَهُوَ مُحَرَّمٌ عَلَيْكُمْ إِخْرَاجُهُمْ أَفَتُؤْمِنُونَ بِبَعْضِ الْكِتَابِ وَتَكْفُرُونَ بِبَعْضٍ فَمَا جَزَاء مَن يَفْعَلُ ذَلِكَ مِنكُمْ إِلاَّ خِزْيٌ فِي الْحَيَاةِ الدُّنْيَا وَيَوْمَ الْقِيَامَةِ يُرَدُّونَ إِلَى أَشَدِّ الْعَذَابِ وَمَا اللّهُ بِغَافِلٍ عَمَّا تَعْمَلُونَ</a:t>
            </a:r>
            <a:br>
              <a:rPr lang="ar-EG" sz="2800" dirty="0">
                <a:solidFill>
                  <a:schemeClr val="tx1"/>
                </a:solidFill>
              </a:rPr>
            </a:br>
            <a:r>
              <a:rPr lang="as-IN" sz="2200" dirty="0">
                <a:solidFill>
                  <a:srgbClr val="002060"/>
                </a:solidFill>
              </a:rPr>
              <a:t>অতঃপর তোমরাই যারা পরস্পরে হত্যা করেছ এবং তোমাদের একদল তাদের স্বদেশ থেকে বহিস্কার করছ ,তোমরা তাদের বিরুদ্ধে অন্যায় ও সীমা লন্ঘন দ্বারা সাহায্য করছ এবং তারা যখন বন্দীরুপে তোমাদের নিকট আসে তখন তোমরা মুক্তিপণ চাও অথচ তাদের বের করণই ছিল তোমাদের জন্য নিষিদ্ধ,তাহলে কি তোমরা কিতাবের কিছু অংশ বিশ্বাষ কর আর কিছু অংশ অবিশ্বাষ কর? সুতরাং তোমাদের মধ্যে যারা এরুপ কাজ করে তাদের একমাতো প্রতিফল পার্থিব জীবনে হীণতাবৈ কিছুই নয় এবং কিয়ামতের দিন (শেষ বিচারের দিন)তারা কঠিনতম শাস্তিতে নিক্ষিপ্ত হবে তারা যা করে আল্লাহ সে সম্মন্ধে গাফেল নন।</a:t>
            </a:r>
            <a:br>
              <a:rPr lang="as-IN" sz="2200" dirty="0">
                <a:solidFill>
                  <a:srgbClr val="002060"/>
                </a:solidFill>
              </a:rPr>
            </a:br>
            <a:r>
              <a:rPr lang="as-IN" sz="2200" dirty="0"/>
              <a:t/>
            </a:r>
            <a:br>
              <a:rPr lang="as-IN" sz="2200" dirty="0"/>
            </a:br>
            <a:endParaRPr lang="en-US" sz="2200" dirty="0"/>
          </a:p>
        </p:txBody>
      </p:sp>
    </p:spTree>
    <p:extLst>
      <p:ext uri="{BB962C8B-B14F-4D97-AF65-F5344CB8AC3E}">
        <p14:creationId xmlns:p14="http://schemas.microsoft.com/office/powerpoint/2010/main" val="309213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267</TotalTime>
  <Words>339</Words>
  <Application>Microsoft Office PowerPoint</Application>
  <PresentationFormat>On-screen Show (4:3)</PresentationFormat>
  <Paragraphs>35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PowerPoint Presentation</vt:lpstr>
      <vt:lpstr>PowerPoint Presentation</vt:lpstr>
      <vt:lpstr>PowerPoint Presentation</vt:lpstr>
      <vt:lpstr>       wb‡Pi Qwe ¸‡jvi w`‡K jÿ Kwi</vt:lpstr>
      <vt:lpstr>PowerPoint Presentation</vt:lpstr>
      <vt:lpstr>AvR‡Ki cvV </vt:lpstr>
      <vt:lpstr>PowerPoint Presentation</vt:lpstr>
      <vt:lpstr>PowerPoint Presentation</vt:lpstr>
      <vt:lpstr>৮৫ ثُمَّ أَنتُمْ هَـؤُلاء تَقْتُلُونَ أَنفُسَكُمْ وَتُخْرِجُونَ فَرِيقاً مِّنكُم مِّن دِيَارِهِمْ تَظَاهَرُونَ عَلَيْهِم بِالإِثْمِ وَالْعُدْوَانِ وَإِن يَأتُوكُمْ أُسَارَى تُفَادُوهُمْ وَهُوَ مُحَرَّمٌ عَلَيْكُمْ إِخْرَاجُهُمْ أَفَتُؤْمِنُونَ بِبَعْضِ الْكِتَابِ وَتَكْفُرُونَ بِبَعْضٍ فَمَا جَزَاء مَن يَفْعَلُ ذَلِكَ مِنكُمْ إِلاَّ خِزْيٌ فِي الْحَيَاةِ الدُّنْيَا وَيَوْمَ الْقِيَامَةِ يُرَدُّونَ إِلَى أَشَدِّ الْعَذَابِ وَمَا اللّهُ بِغَافِلٍ عَمَّا تَعْمَلُونَ অতঃপর তোমরাই যারা পরস্পরে হত্যা করেছ এবং তোমাদের একদল তাদের স্বদেশ থেকে বহিস্কার করছ ,তোমরা তাদের বিরুদ্ধে অন্যায় ও সীমা লন্ঘন দ্বারা সাহায্য করছ এবং তারা যখন বন্দীরুপে তোমাদের নিকট আসে তখন তোমরা মুক্তিপণ চাও অথচ তাদের বের করণই ছিল তোমাদের জন্য নিষিদ্ধ,তাহলে কি তোমরা কিতাবের কিছু অংশ বিশ্বাষ কর আর কিছু অংশ অবিশ্বাষ কর? সুতরাং তোমাদের মধ্যে যারা এরুপ কাজ করে তাদের একমাতো প্রতিফল পার্থিব জীবনে হীণতাবৈ কিছুই নয় এবং কিয়ামতের দিন (শেষ বিচারের দিন)তারা কঠিনতম শাস্তিতে নিক্ষিপ্ত হবে তারা যা করে আল্লাহ সে সম্মন্ধে গাফেল নন।  </vt:lpstr>
      <vt:lpstr>PowerPoint Presentation</vt:lpstr>
      <vt:lpstr> ميثاق kãwU GKePb eûeP‡b مواثيق A_© - A½xKvi, cÖwZkÖæwZ| لا تعبدون- صيغة واحد مذكر غائب بحث  نفي فعل مضارع معروف باب   نصر مصدر العبادة مادة ع- ب- د جنس صحيح  معني   ‡Zvgiv Bev`Z Ki‡e bv | توليتم-صيغة جمع مذكر حاضر بحث  اثبات فعل ماضي معروف باب    تفعل   مصدر التولي مادة و- ل- ي جنس لفيف مفروق   معني   ‡Zvgiv wd‡i †MQ|       </vt:lpstr>
      <vt:lpstr>تركيب الجملة (ev‡K¨ we‡kølY) تَظَاهَرُونَ عَلَيْهِم بِالإِثْمِ وَالْعُدْوَانِ -تَظَاهَرُونَ nj فعل hwgi انتم n‡jvفاعل  Aviعَلَيْهِم n‡jv متعلق اول , بِالإِثْمِ وَالْعُدْوَانِ n‡jvمتعلق ثاني AZtci    فعل +فاعل +متعلق اول +متعلق ثاني wg‡j جملة فعلية    </vt:lpstr>
      <vt:lpstr>PowerPoint Presentation</vt:lpstr>
      <vt:lpstr>AvqvZwUi A_© ejt- أُولَـئِكَ الَّذِينَ اشْتَرَوُاْ الْحَيَاةَ الدُّنْيَا بِالآَخِرَةِ فَلاَ يُخَفَّفُ عَنْهُمُ الْعَذَابُ وَلاَ هُمْ يُنصَرُونَ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SALEHABAD</dc:creator>
  <cp:lastModifiedBy>SALEHABAD</cp:lastModifiedBy>
  <cp:revision>36</cp:revision>
  <dcterms:created xsi:type="dcterms:W3CDTF">2006-08-16T00:00:00Z</dcterms:created>
  <dcterms:modified xsi:type="dcterms:W3CDTF">2017-02-21T15:13:47Z</dcterms:modified>
</cp:coreProperties>
</file>